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handoutMasterIdLst>
    <p:handoutMasterId r:id="rId21"/>
  </p:handoutMasterIdLst>
  <p:sldIdLst>
    <p:sldId id="256" r:id="rId3"/>
    <p:sldId id="289" r:id="rId4"/>
    <p:sldId id="291" r:id="rId5"/>
    <p:sldId id="296" r:id="rId6"/>
    <p:sldId id="297" r:id="rId7"/>
    <p:sldId id="301" r:id="rId8"/>
    <p:sldId id="300" r:id="rId9"/>
    <p:sldId id="275" r:id="rId10"/>
    <p:sldId id="299" r:id="rId11"/>
    <p:sldId id="288" r:id="rId12"/>
    <p:sldId id="276" r:id="rId13"/>
    <p:sldId id="277" r:id="rId14"/>
    <p:sldId id="290" r:id="rId15"/>
    <p:sldId id="294" r:id="rId16"/>
    <p:sldId id="293" r:id="rId17"/>
    <p:sldId id="295" r:id="rId18"/>
    <p:sldId id="292" r:id="rId19"/>
  </p:sldIdLst>
  <p:sldSz cx="12192000" cy="6858000"/>
  <p:notesSz cx="6858000" cy="9144000"/>
  <p:defaultTextStyle>
    <a:defPPr rtl="0"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8" userDrawn="1">
          <p15:clr>
            <a:srgbClr val="A4A3A4"/>
          </p15:clr>
        </p15:guide>
        <p15:guide id="2" pos="3864" userDrawn="1">
          <p15:clr>
            <a:srgbClr val="A4A3A4"/>
          </p15:clr>
        </p15:guide>
        <p15:guide id="3" pos="7512" userDrawn="1">
          <p15:clr>
            <a:srgbClr val="A4A3A4"/>
          </p15:clr>
        </p15:guide>
        <p15:guide id="4" pos="144" userDrawn="1">
          <p15:clr>
            <a:srgbClr val="A4A3A4"/>
          </p15:clr>
        </p15:guide>
        <p15:guide id="5" orient="horz" pos="624" userDrawn="1">
          <p15:clr>
            <a:srgbClr val="A4A3A4"/>
          </p15:clr>
        </p15:guide>
        <p15:guide id="6" orient="horz" pos="40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7A09"/>
    <a:srgbClr val="0D8295"/>
    <a:srgbClr val="11AEC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42" autoAdjust="0"/>
    <p:restoredTop sz="66627" autoAdjust="0"/>
  </p:normalViewPr>
  <p:slideViewPr>
    <p:cSldViewPr snapToGrid="0" showGuides="1">
      <p:cViewPr varScale="1">
        <p:scale>
          <a:sx n="73" d="100"/>
          <a:sy n="73" d="100"/>
        </p:scale>
        <p:origin x="1014" y="54"/>
      </p:cViewPr>
      <p:guideLst>
        <p:guide orient="horz" pos="2328"/>
        <p:guide pos="3864"/>
        <p:guide pos="7512"/>
        <p:guide pos="144"/>
        <p:guide orient="horz" pos="624"/>
        <p:guide orient="horz" pos="405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>
            <a:extLst>
              <a:ext uri="{FF2B5EF4-FFF2-40B4-BE49-F238E27FC236}">
                <a16:creationId xmlns:a16="http://schemas.microsoft.com/office/drawing/2014/main" id="{B46527B0-0B24-4087-B225-DB4F5C738F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72798E0-F322-4236-8531-A1882BFE400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6FB0DE1-D418-4EA9-BDFD-2E5632763663}" type="datetime1">
              <a:rPr lang="fr-FR" smtClean="0"/>
              <a:t>24/05/2022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4E5881F-2FD0-41BC-8E76-C691E59E146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2CA62C5-8A29-4592-9E3E-4C457F263C0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4E85F6F-0FAD-4AD4-850C-7E4CD14D7D7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2745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90BD304-4DB2-4DA8-BE69-274C9984CC7A}" type="datetime1">
              <a:rPr lang="fr-FR" smtClean="0"/>
              <a:t>24/05/2022</a:t>
            </a:fld>
            <a:endParaRPr lang="en-US" dirty="0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"/>
              <a:t>Modifiez les styles du texte du masque</a:t>
            </a:r>
          </a:p>
          <a:p>
            <a:pPr lvl="1" rtl="0"/>
            <a:r>
              <a:rPr lang="fr"/>
              <a:t>Deuxième niveau</a:t>
            </a:r>
          </a:p>
          <a:p>
            <a:pPr lvl="2" rtl="0"/>
            <a:r>
              <a:rPr lang="fr"/>
              <a:t>Troisième niveau</a:t>
            </a:r>
          </a:p>
          <a:p>
            <a:pPr lvl="3" rtl="0"/>
            <a:r>
              <a:rPr lang="fr"/>
              <a:t>Quatrième niveau</a:t>
            </a:r>
          </a:p>
          <a:p>
            <a:pPr lvl="4" rtl="0"/>
            <a:r>
              <a:rPr lang="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E60DC36-8EFA-4378-9855-E019C55AC472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536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BE60DC36-8EFA-4378-9855-E019C55AC472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90740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fr-FR" dirty="0" err="1"/>
              <a:t>Sylvebarbe</a:t>
            </a:r>
            <a:r>
              <a:rPr lang="fr-FR" dirty="0"/>
              <a:t> : Forêt de </a:t>
            </a:r>
            <a:r>
              <a:rPr lang="fr-FR" dirty="0" err="1"/>
              <a:t>Fangorn</a:t>
            </a:r>
            <a:endParaRPr lang="fr-FR" dirty="0"/>
          </a:p>
          <a:p>
            <a:pPr rtl="0"/>
            <a:r>
              <a:rPr lang="fr-FR" dirty="0" err="1"/>
              <a:t>Thranduil</a:t>
            </a:r>
            <a:r>
              <a:rPr lang="fr-FR" dirty="0"/>
              <a:t> : La forêt Noire</a:t>
            </a:r>
          </a:p>
          <a:p>
            <a:pPr rtl="0"/>
            <a:r>
              <a:rPr lang="fr-FR" dirty="0"/>
              <a:t>Merry et Pippin : La Comté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BE60DC36-8EFA-4378-9855-E019C55AC472}" type="slidenum">
              <a:rPr lang="fr-FR" smtClean="0"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75797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BE60DC36-8EFA-4378-9855-E019C55AC472}" type="slidenum">
              <a:rPr lang="fr-FR" smtClean="0"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11246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E60DC36-8EFA-4378-9855-E019C55AC47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539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E60DC36-8EFA-4378-9855-E019C55AC47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5038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E60DC36-8EFA-4378-9855-E019C55AC472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5079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E60DC36-8EFA-4378-9855-E019C55AC472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4304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E60DC36-8EFA-4378-9855-E019C55AC472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254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E60DC36-8EFA-4378-9855-E019C55AC47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927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E60DC36-8EFA-4378-9855-E019C55AC47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3621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BE60DC36-8EFA-4378-9855-E019C55AC472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8874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GB" dirty="0"/>
          </a:p>
          <a:p>
            <a:pPr marL="0" indent="0">
              <a:buFontTx/>
              <a:buNone/>
            </a:pPr>
            <a:r>
              <a:rPr lang="en-GB" dirty="0"/>
              <a:t>On </a:t>
            </a:r>
            <a:r>
              <a:rPr lang="en-GB" dirty="0" err="1"/>
              <a:t>veut</a:t>
            </a:r>
            <a:r>
              <a:rPr lang="en-GB" dirty="0"/>
              <a:t> à la </a:t>
            </a:r>
            <a:r>
              <a:rPr lang="en-GB" dirty="0" err="1"/>
              <a:t>fois</a:t>
            </a:r>
            <a:r>
              <a:rPr lang="en-GB" dirty="0"/>
              <a:t> </a:t>
            </a:r>
            <a:r>
              <a:rPr lang="en-GB" dirty="0" err="1"/>
              <a:t>pouvoir</a:t>
            </a:r>
            <a:r>
              <a:rPr lang="en-GB" dirty="0"/>
              <a:t> tout faire (</a:t>
            </a:r>
            <a:r>
              <a:rPr lang="en-GB" dirty="0" err="1"/>
              <a:t>c’est</a:t>
            </a:r>
            <a:r>
              <a:rPr lang="en-GB" dirty="0"/>
              <a:t> le photoshop du sankey) et à la </a:t>
            </a:r>
            <a:r>
              <a:rPr lang="en-GB" dirty="0" err="1"/>
              <a:t>fois</a:t>
            </a:r>
            <a:r>
              <a:rPr lang="en-GB" dirty="0"/>
              <a:t> on </a:t>
            </a:r>
            <a:r>
              <a:rPr lang="en-GB" dirty="0" err="1"/>
              <a:t>veut</a:t>
            </a:r>
            <a:r>
              <a:rPr lang="en-GB" dirty="0"/>
              <a:t> que </a:t>
            </a:r>
            <a:r>
              <a:rPr lang="en-GB" dirty="0" err="1"/>
              <a:t>ce</a:t>
            </a:r>
            <a:r>
              <a:rPr lang="en-GB" dirty="0"/>
              <a:t> </a:t>
            </a:r>
            <a:r>
              <a:rPr lang="en-GB" dirty="0" err="1"/>
              <a:t>soit</a:t>
            </a:r>
            <a:r>
              <a:rPr lang="en-GB" dirty="0"/>
              <a:t> </a:t>
            </a:r>
            <a:r>
              <a:rPr lang="en-GB" dirty="0" err="1"/>
              <a:t>trés</a:t>
            </a:r>
            <a:r>
              <a:rPr lang="en-GB" dirty="0"/>
              <a:t> </a:t>
            </a:r>
            <a:r>
              <a:rPr lang="en-GB" dirty="0" err="1"/>
              <a:t>intuitif</a:t>
            </a:r>
            <a:r>
              <a:rPr lang="en-GB" dirty="0"/>
              <a:t>, </a:t>
            </a:r>
            <a:r>
              <a:rPr lang="en-GB" dirty="0" err="1"/>
              <a:t>si</a:t>
            </a:r>
            <a:r>
              <a:rPr lang="en-GB" dirty="0"/>
              <a:t> on </a:t>
            </a:r>
            <a:r>
              <a:rPr lang="en-GB" dirty="0" err="1"/>
              <a:t>veut</a:t>
            </a:r>
            <a:r>
              <a:rPr lang="en-GB" dirty="0"/>
              <a:t> faire que des choses simples on y a arrive tout de suite.</a:t>
            </a:r>
          </a:p>
          <a:p>
            <a:pPr marL="0" indent="0">
              <a:buFontTx/>
              <a:buNone/>
            </a:pPr>
            <a:r>
              <a:rPr lang="en-GB" dirty="0" err="1"/>
              <a:t>C’est</a:t>
            </a:r>
            <a:r>
              <a:rPr lang="en-GB" dirty="0"/>
              <a:t> </a:t>
            </a:r>
            <a:r>
              <a:rPr lang="en-GB" dirty="0" err="1"/>
              <a:t>ce</a:t>
            </a:r>
            <a:r>
              <a:rPr lang="en-GB" dirty="0"/>
              <a:t> </a:t>
            </a:r>
            <a:r>
              <a:rPr lang="en-GB" dirty="0" err="1"/>
              <a:t>qu’on</a:t>
            </a:r>
            <a:r>
              <a:rPr lang="en-GB" dirty="0"/>
              <a:t> </a:t>
            </a:r>
            <a:r>
              <a:rPr lang="en-GB" dirty="0" err="1"/>
              <a:t>va</a:t>
            </a:r>
            <a:r>
              <a:rPr lang="en-GB" dirty="0"/>
              <a:t> </a:t>
            </a:r>
            <a:r>
              <a:rPr lang="en-GB" dirty="0" err="1"/>
              <a:t>travailler</a:t>
            </a:r>
            <a:r>
              <a:rPr lang="en-GB" dirty="0"/>
              <a:t> dans les </a:t>
            </a:r>
            <a:r>
              <a:rPr lang="en-GB" dirty="0" err="1"/>
              <a:t>prochains</a:t>
            </a:r>
            <a:r>
              <a:rPr lang="en-GB" dirty="0"/>
              <a:t> </a:t>
            </a:r>
            <a:r>
              <a:rPr lang="en-GB" dirty="0" err="1"/>
              <a:t>mois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plus de la manipulation </a:t>
            </a:r>
            <a:r>
              <a:rPr lang="en-GB" dirty="0" err="1"/>
              <a:t>rapide</a:t>
            </a:r>
            <a:r>
              <a:rPr lang="en-GB" dirty="0"/>
              <a:t>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E60DC36-8EFA-4378-9855-E019C55AC47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9677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Marteau/Tournevis ou laser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 but c’est pas de présenter un outil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 veut raconter une histoire avec ces Sankey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 commence depuis quelques mois à raconter des histoires :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Biennale de l’ADEME sur la filière paille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Université BPI sur la filière bois</a:t>
            </a: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FontTx/>
              <a:buNone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 commence aujourd’hui avec cette présentation.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FontTx/>
              <a:buNone/>
            </a:pPr>
            <a:r>
              <a:rPr lang="fr-F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Aujourd’hui encore très descendant.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E60DC36-8EFA-4378-9855-E019C55AC47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6467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C0F43B-C51E-4749-A354-AC66335DB74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28969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C0F43B-C51E-4749-A354-AC66335DB74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06228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BE60DC36-8EFA-4378-9855-E019C55AC472}" type="slidenum">
              <a:rPr lang="fr-FR" smtClean="0"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90618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0F864C-44C4-4000-952D-01F31BFB3F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1392E06-C914-467E-9D4F-BD763EDA2D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 noProof="0"/>
              <a:t>Modifiez le style des sous-titres du masque</a:t>
            </a:r>
            <a:endParaRPr lang="fr-FR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BEFBAF-82E9-49AD-B2CF-7D154E024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CD63498-AA6B-4FA3-8C0C-F047B32E6A28}" type="datetime1">
              <a:rPr lang="fr-FR" noProof="0" smtClean="0"/>
              <a:t>24/05/2022</a:t>
            </a:fld>
            <a:endParaRPr lang="fr-FR" noProof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D8006A-94B1-44F7-972D-56767EDE3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E7BFAB-D84B-45E1-A0BD-2516AC14F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6FEDF93-2BFD-41CA-ABC7-B039102F3792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8564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F7B869-BFB2-4C20-8AB1-46704BB3D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vertical 2">
            <a:extLst>
              <a:ext uri="{FF2B5EF4-FFF2-40B4-BE49-F238E27FC236}">
                <a16:creationId xmlns:a16="http://schemas.microsoft.com/office/drawing/2014/main" id="{19F007DB-4F12-4428-9C48-5120DF0704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6FFA8DA-0E31-4CA6-BBFC-2467AAD1D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46D2216-24AE-4A93-BEA9-26FD9BE8D8E8}" type="datetime1">
              <a:rPr lang="fr-FR" noProof="0" smtClean="0"/>
              <a:t>24/05/2022</a:t>
            </a:fld>
            <a:endParaRPr lang="fr-FR" noProof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4974BD-9845-459A-9AAA-12731E250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A71B0A-FDFB-4B2C-A9EC-2334C5900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6FEDF93-2BFD-41CA-ABC7-B039102F3792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931409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 1">
            <a:extLst>
              <a:ext uri="{FF2B5EF4-FFF2-40B4-BE49-F238E27FC236}">
                <a16:creationId xmlns:a16="http://schemas.microsoft.com/office/drawing/2014/main" id="{E60B5D73-1652-4A8E-B5A3-101523D729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9B7FB99-7425-444D-B602-01B672BCE8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0EEA9C5-552A-48A1-AB54-ED54209B3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6C4311B-E9D3-41DC-B3A4-2DA1CBB5303E}" type="datetime1">
              <a:rPr lang="fr-FR" noProof="0" smtClean="0"/>
              <a:t>24/05/2022</a:t>
            </a:fld>
            <a:endParaRPr lang="fr-FR" noProof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A83AAA3-4155-48FB-8F00-16DBE0C9C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D694EAE-CB3C-4DEF-A66D-583C7AAC9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6FEDF93-2BFD-41CA-ABC7-B039102F3792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7468042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0C0970-929B-46FA-92D3-154144A7FE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E2FF993-0EBA-40BA-8FAF-C780E3F586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E475497-5C75-4F17-864E-414579079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AB2CF-B762-4CA8-AAAE-050BD61FF579}" type="datetime1">
              <a:rPr lang="en-GB" smtClean="0"/>
              <a:t>24/05/2022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98C548-5DCB-4EA9-BA2E-44154F971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87F4339-3D55-4E57-B3A1-4EDF8377A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92126-8293-45E0-8387-B41651FDD8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572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9F33606-4004-4785-8F42-A3BBD709E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9AFC4C2-D3CA-49E8-A7CC-9168FF5848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EDD750C-93DA-474E-8C18-C6EF21D08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452DB-F0BB-4C8B-8469-30E58BC1CB0D}" type="datetime1">
              <a:rPr lang="en-GB" smtClean="0"/>
              <a:t>24/05/2022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4A68D6-ADEE-48DC-AE6C-5B133C3BC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2976230-9817-4C86-8F6A-4120FDE51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92126-8293-45E0-8387-B41651FDD8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3175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D9B116A-4822-4B43-B698-1072C127F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38F9DBC-9CB7-495F-B7A6-AF43380210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833FD39-6486-47E9-8010-9EA6AEC49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0CD7B-F647-42E7-9455-25A04623A8CA}" type="datetime1">
              <a:rPr lang="en-GB" smtClean="0"/>
              <a:t>24/05/2022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A21486-EA47-4AC7-886B-6B2D8D4DE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329659-5237-4201-9E6D-2A17FFBB5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92126-8293-45E0-8387-B41651FDD8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8785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0306E6-4D2A-4596-96C7-D10A75D46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D92E790-33C3-41C1-8892-CCEB6C7081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051EC19-50B9-4150-91DE-5048DC8C2F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B3A6FC9-3A94-4B65-ADBE-0E855838E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FA830-AB4E-41C3-BAE3-3314EE615730}" type="datetime1">
              <a:rPr lang="en-GB" smtClean="0"/>
              <a:t>24/05/2022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D913D9D-06CA-4C00-8366-1A337BE4B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2E07B57-1126-4070-8AA5-6DA6778FB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92126-8293-45E0-8387-B41651FDD8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9421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094142-DDBA-4442-881B-D6BEBA27C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39F72F3-B52E-451A-B3DB-002CF90E0D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8234254-9732-4779-8F8A-A9EEBBE415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C06D7F3-60C6-4A71-BA42-BF339049DE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690B98B-CD8E-4C19-A419-BDF6546014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62920BB-B915-4D71-BD1C-93C5F6057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B42FCB-6573-481E-9A4F-88F712B3E92C}" type="datetime1">
              <a:rPr lang="en-GB" smtClean="0"/>
              <a:t>24/05/2022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288970F-192A-4DC2-A458-9C6E92DDB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D193034-4B51-4736-BD78-258A04FD2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92126-8293-45E0-8387-B41651FDD8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2915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76B6EA-AD2E-4A85-A6DC-04DC33B8F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C1545A0-5BFF-497C-8983-BD4D70AF9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03708-984F-4D25-8EEB-7373FBADB024}" type="datetime1">
              <a:rPr lang="en-GB" smtClean="0"/>
              <a:t>24/05/2022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A0FA756-4C10-4B47-95BF-70FA9FA2A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8E60879-DA84-47C2-9BE4-33D6A7611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92126-8293-45E0-8387-B41651FDD8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3000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0E13FAD-D522-48D8-A34A-F36FDF7F3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05C39-FF0B-477D-839F-B4538CE9D03B}" type="datetime1">
              <a:rPr lang="en-GB" smtClean="0"/>
              <a:t>24/05/2022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6C193AA-0220-4698-B427-939EF0873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197D499-286B-4449-96FC-574457407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92126-8293-45E0-8387-B41651FDD8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9193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643231-23A6-4DA2-A339-F81EE5FC9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6E100D5-53C0-4021-B077-37A2808ABE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5AB8F67-6F29-402D-9C92-26E8A19F8C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0EC30D8-1580-461A-BEDA-993AF1B82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DA13-C024-4311-83C9-959E1741BFC5}" type="datetime1">
              <a:rPr lang="en-GB" smtClean="0"/>
              <a:t>24/05/2022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72E0A3F-B5D4-48CC-9ADC-CBD2261E5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AE62232-A831-480C-BF50-AF497FBA2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92126-8293-45E0-8387-B41651FDD8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437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807FBE-061D-452C-A8A6-213063CFD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3A3535-1708-499D-B5D2-7D8F9FD18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B06063-A112-49AB-80C8-504D99ECD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F9393B2-D2D1-46F0-81A9-FE2ED5E7F998}" type="datetime1">
              <a:rPr lang="fr-FR" noProof="0" smtClean="0"/>
              <a:t>24/05/2022</a:t>
            </a:fld>
            <a:endParaRPr lang="fr-FR" noProof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344C8D5-F898-4318-A76D-1FBD87329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976EC76-E8E8-4FFA-B671-7FA2F3EF5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6FEDF93-2BFD-41CA-ABC7-B039102F3792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7892872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EE5C97-93A3-46FE-80A2-2A1359773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8D568C0-8901-410B-9294-0D477172A2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6B78409-7F82-4535-B626-5C9D5EDFBD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0F913CD-313F-4B7A-8C72-81DA0CAAF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3CF36-458E-41B9-A313-3FDA2594ADD2}" type="datetime1">
              <a:rPr lang="en-GB" smtClean="0"/>
              <a:t>24/05/2022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BCFC6A3-6DAA-4BEF-B5BE-58AD158FE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5015F98-BC36-4786-A59B-B7C8137B0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92126-8293-45E0-8387-B41651FDD8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9521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BF70BD-A185-46C5-A692-F1A120B251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A8D6D96-DE10-4CFB-93F7-F2AD40971C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64B3E20-9C4F-49B2-8F85-29BD64452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CFF51-4E04-4661-838F-632B16F7D323}" type="datetime1">
              <a:rPr lang="en-GB" smtClean="0"/>
              <a:t>24/05/2022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4964DFD-AADC-4872-98B8-1F7D2B461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56DAB6C-4C06-425B-B45D-4E0A0DC27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92126-8293-45E0-8387-B41651FDD8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3096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A3F07608-4C12-492B-A057-5BB52F2C73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556ADE2-8E94-4649-A9A5-0CC614A692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5752CC-13DD-45A2-8CBA-EE679F954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C3447-A17F-4543-B00F-667E7691313A}" type="datetime1">
              <a:rPr lang="en-GB" smtClean="0"/>
              <a:t>24/05/2022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4CD3DA9-D90B-42A2-9178-3B48DA6CF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AC5688F-0163-4034-8628-31C3E3307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92126-8293-45E0-8387-B41651FDD8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352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C2CABF-E3C1-431A-A69C-D4881CC43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5584226-69DA-4211-B2C8-C29FD05A4A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5FF82DB-B518-40FD-8A66-44B874C05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1E90C3F-53CA-4279-A2D5-C68C34A1B7FE}" type="datetime1">
              <a:rPr lang="fr-FR" noProof="0" smtClean="0"/>
              <a:t>24/05/2022</a:t>
            </a:fld>
            <a:endParaRPr lang="fr-FR" noProof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CC1CCEE-725F-4745-837B-87EFB70E7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61522A-E0E6-406B-BF30-A7C7A5729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6FEDF93-2BFD-41CA-ABC7-B039102F3792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230041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CC9BDC-6F21-4EF5-A8DD-E35E27EAC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B968D5F-2AB6-42D3-A54E-AB3E603251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65AB07F-D5F7-402A-AE4E-027BF1CA91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5108EDC-3863-43B9-93C7-37465DC73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BE3742E-AFBE-42DF-91BB-D2D1057FFA79}" type="datetime1">
              <a:rPr lang="fr-FR" noProof="0" smtClean="0"/>
              <a:t>24/05/2022</a:t>
            </a:fld>
            <a:endParaRPr lang="fr-FR" noProof="0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777D452-958D-4159-A9A4-16DD29680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89654B6-1460-48B9-AC7E-592F68BAB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6FEDF93-2BFD-41CA-ABC7-B039102F3792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97404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E8C848-926A-4FD3-A311-A100A2662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C8ECD90-B4F0-4DFB-BB3D-F231020789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35A6C3A-033E-474B-AB97-D8291A04E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532B928-3A23-4FCA-AD1F-E45A467B54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BDC8376-6FC6-4A11-B0DB-9A148E9C00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E80206F-8846-425C-A56E-16FFBA442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AD3CAEB-0D2D-466C-AFB9-F2937F51F366}" type="datetime1">
              <a:rPr lang="fr-FR" noProof="0" smtClean="0"/>
              <a:t>24/05/2022</a:t>
            </a:fld>
            <a:endParaRPr lang="fr-FR" noProof="0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A45E89F-12CF-4561-A5F2-1E05783A3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EB4DFE4-927C-43B1-A061-5CB97FFB3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6FEDF93-2BFD-41CA-ABC7-B039102F3792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469058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60E367-8DA0-4655-BCBC-F4280D864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FEF9592-AA3C-4CF8-A5DB-4D010195A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E92E680-0F8A-43BD-BDFD-C0D03E7F344B}" type="datetime1">
              <a:rPr lang="fr-FR" noProof="0" smtClean="0"/>
              <a:t>24/05/2022</a:t>
            </a:fld>
            <a:endParaRPr lang="fr-FR" noProof="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2C9377-F93E-4515-852A-264707755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AED076D-476B-42BA-8795-14FE6C1E6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6FEDF93-2BFD-41CA-ABC7-B039102F3792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625551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EA599B4-6AB2-4190-82B5-7667EE1E9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D7189FD-F089-49F7-A99B-945C4E0C4AF5}" type="datetime1">
              <a:rPr lang="fr-FR" noProof="0" smtClean="0"/>
              <a:t>24/05/2022</a:t>
            </a:fld>
            <a:endParaRPr lang="fr-FR" noProof="0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B8FBFB3-AD86-4E39-B8AE-B4EC14528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9A4AF55-C114-4B60-9A20-56B00A11B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6FEDF93-2BFD-41CA-ABC7-B039102F3792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058200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883DA1-5CB8-405D-9613-8A9B7BC566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842BB15-A24D-42E9-9CAE-BB82722630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8F0849D-D3C3-462A-9751-4EAB0B9145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180DD20-7A20-4574-98A4-427795876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307288E-1786-4A50-AD68-D3D5A2E1F461}" type="datetime1">
              <a:rPr lang="fr-FR" noProof="0" smtClean="0"/>
              <a:t>24/05/2022</a:t>
            </a:fld>
            <a:endParaRPr lang="fr-FR" noProof="0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4D0ED2B-71C4-421A-9DB0-676E00C10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8C4572A-ADFC-4C53-BCA2-42BDF693B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6FEDF93-2BFD-41CA-ABC7-B039102F3792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3230950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8F5C67-EEEC-4AB0-9653-0F80D6B10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’image 2">
            <a:extLst>
              <a:ext uri="{FF2B5EF4-FFF2-40B4-BE49-F238E27FC236}">
                <a16:creationId xmlns:a16="http://schemas.microsoft.com/office/drawing/2014/main" id="{1DD50D6D-5277-4324-AF23-5FAF007834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fr-FR" noProof="0"/>
              <a:t>Cliquez sur l'icône pour ajouter une image</a:t>
            </a:r>
            <a:endParaRPr lang="fr-FR" noProof="0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5275657-2BF9-4761-96B6-50EE3CFCFA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C3C3F7B-A4C8-4F9D-8165-BC5186EA0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C8A2F46-A3F2-4FAD-B8A1-978F19EF1438}" type="datetime1">
              <a:rPr lang="fr-FR" noProof="0" smtClean="0"/>
              <a:t>24/05/2022</a:t>
            </a:fld>
            <a:endParaRPr lang="fr-FR" noProof="0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696EA5-2FA2-464D-982F-C53E6426A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911B398-191B-4AB1-86ED-00D0046EA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6FEDF93-2BFD-41CA-ABC7-B039102F3792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586601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 1">
            <a:extLst>
              <a:ext uri="{FF2B5EF4-FFF2-40B4-BE49-F238E27FC236}">
                <a16:creationId xmlns:a16="http://schemas.microsoft.com/office/drawing/2014/main" id="{7B3445CA-54C1-4DDE-A216-DD2414E3F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fr-FR" noProof="0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306395A-6879-4E93-B24E-067F88AC1D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fr-FR" noProof="0" dirty="0"/>
              <a:t>Modifiez les styles du texte du masque</a:t>
            </a:r>
          </a:p>
          <a:p>
            <a:pPr lvl="1" rtl="0"/>
            <a:r>
              <a:rPr lang="fr-FR" noProof="0" dirty="0"/>
              <a:t>Deuxième niveau</a:t>
            </a:r>
          </a:p>
          <a:p>
            <a:pPr lvl="2" rtl="0"/>
            <a:r>
              <a:rPr lang="fr-FR" noProof="0" dirty="0"/>
              <a:t>Troisième niveau</a:t>
            </a:r>
          </a:p>
          <a:p>
            <a:pPr lvl="3" rtl="0"/>
            <a:r>
              <a:rPr lang="fr-FR" noProof="0" dirty="0"/>
              <a:t>Quatrième niveau</a:t>
            </a:r>
          </a:p>
          <a:p>
            <a:pPr lvl="4" rtl="0"/>
            <a:r>
              <a:rPr lang="fr-FR" noProof="0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50FF5B-A6A6-4F0F-AA5D-3F0F69A43A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78CE1DC9-D956-40C2-BAC4-4037E3AB19CC}" type="datetime1">
              <a:rPr lang="fr-FR" noProof="0" smtClean="0"/>
              <a:t>24/05/2022</a:t>
            </a:fld>
            <a:endParaRPr lang="fr-FR" noProof="0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A798FAA-76CC-42EF-8BE0-466A41BBAB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fr-FR" noProof="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149FF02-6890-4E10-B958-1097AD32C6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06FEDF93-2BFD-41CA-ABC7-B039102F3792}" type="slidenum">
              <a:rPr lang="fr-FR" noProof="0" smtClean="0"/>
              <a:t>‹N°›</a:t>
            </a:fld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260378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854E862-E663-4436-A9E5-BD17198DE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562A366-E09E-408D-826D-52073609B2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070586C-B055-49DD-A7FE-7BAF4ED223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4F3D3-201A-4F21-B062-33087DFAA6E1}" type="datetime1">
              <a:rPr lang="en-GB" smtClean="0"/>
              <a:t>24/05/2022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CF3D58A-B5F6-45A9-8A0F-C462968C59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752F2F6-42A3-4885-B48E-880AEEF1D4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92126-8293-45E0-8387-B41651FDD8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659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12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16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7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28.jpeg"/><Relationship Id="rId4" Type="http://schemas.openxmlformats.org/officeDocument/2006/relationships/image" Target="../media/image18.jpeg"/><Relationship Id="rId9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accent3">
              <a:lumMod val="75000"/>
            </a:schemeClr>
          </a:fgClr>
          <a:bgClr>
            <a:schemeClr val="accent3">
              <a:lumMod val="5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300AEF-1595-4419-801B-6E36A33BB8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3496212"/>
            <a:ext cx="12192000" cy="3046988"/>
          </a:xfrm>
        </p:spPr>
        <p:txBody>
          <a:bodyPr wrap="square" lIns="0" tIns="0" rIns="0" bIns="0" rtlCol="0" anchor="t">
            <a:spAutoFit/>
          </a:bodyPr>
          <a:lstStyle/>
          <a:p>
            <a:pPr rtl="0"/>
            <a:r>
              <a:rPr lang="fr-FR" b="1" dirty="0">
                <a:solidFill>
                  <a:schemeClr val="bg1"/>
                </a:solidFill>
              </a:rPr>
              <a:t>3ème rencontre </a:t>
            </a:r>
            <a:r>
              <a:rPr lang="fr-FR" b="1" dirty="0" err="1">
                <a:solidFill>
                  <a:schemeClr val="bg1"/>
                </a:solidFill>
              </a:rPr>
              <a:t>OpenSankey</a:t>
            </a:r>
            <a:br>
              <a:rPr lang="fr-FR" dirty="0">
                <a:solidFill>
                  <a:schemeClr val="bg1"/>
                </a:solidFill>
              </a:rPr>
            </a:br>
            <a:br>
              <a:rPr lang="fr-FR" dirty="0">
                <a:solidFill>
                  <a:schemeClr val="bg1"/>
                </a:solidFill>
              </a:rPr>
            </a:br>
            <a:r>
              <a:rPr lang="fr-FR" sz="2000" dirty="0">
                <a:solidFill>
                  <a:schemeClr val="accent4"/>
                </a:solidFill>
              </a:rPr>
              <a:t>Présentateurs : </a:t>
            </a:r>
            <a:br>
              <a:rPr lang="fr-FR" sz="2000" dirty="0">
                <a:solidFill>
                  <a:schemeClr val="accent4"/>
                </a:solidFill>
              </a:rPr>
            </a:br>
            <a:r>
              <a:rPr lang="fr-FR" sz="2000" b="1" dirty="0">
                <a:solidFill>
                  <a:schemeClr val="accent4"/>
                </a:solidFill>
              </a:rPr>
              <a:t>Julien </a:t>
            </a:r>
            <a:r>
              <a:rPr lang="fr-FR" sz="2000" dirty="0">
                <a:solidFill>
                  <a:schemeClr val="accent4"/>
                </a:solidFill>
              </a:rPr>
              <a:t>A.</a:t>
            </a:r>
            <a:br>
              <a:rPr lang="fr-FR" sz="2000" b="1" dirty="0">
                <a:solidFill>
                  <a:schemeClr val="accent4"/>
                </a:solidFill>
              </a:rPr>
            </a:br>
            <a:r>
              <a:rPr lang="fr-FR" sz="2000" b="1" dirty="0">
                <a:solidFill>
                  <a:schemeClr val="accent4"/>
                </a:solidFill>
              </a:rPr>
              <a:t>Fabrice </a:t>
            </a:r>
            <a:r>
              <a:rPr lang="fr-FR" sz="2000" dirty="0">
                <a:solidFill>
                  <a:schemeClr val="accent4"/>
                </a:solidFill>
              </a:rPr>
              <a:t>C. </a:t>
            </a:r>
            <a:br>
              <a:rPr lang="fr-FR" sz="2000" b="1" dirty="0">
                <a:solidFill>
                  <a:schemeClr val="accent4"/>
                </a:solidFill>
              </a:rPr>
            </a:br>
            <a:r>
              <a:rPr lang="fr-FR" sz="2000" b="1" dirty="0">
                <a:solidFill>
                  <a:schemeClr val="accent4"/>
                </a:solidFill>
              </a:rPr>
              <a:t>Vincent </a:t>
            </a:r>
            <a:r>
              <a:rPr lang="fr-FR" sz="2000" dirty="0">
                <a:solidFill>
                  <a:schemeClr val="accent4"/>
                </a:solidFill>
              </a:rPr>
              <a:t>C.</a:t>
            </a:r>
            <a:br>
              <a:rPr lang="fr-FR" sz="2000" b="1" dirty="0">
                <a:solidFill>
                  <a:schemeClr val="accent4"/>
                </a:solidFill>
              </a:rPr>
            </a:br>
            <a:r>
              <a:rPr lang="fr-FR" sz="2000" b="1" dirty="0">
                <a:solidFill>
                  <a:schemeClr val="accent4"/>
                </a:solidFill>
              </a:rPr>
              <a:t>Emmanuel </a:t>
            </a:r>
            <a:r>
              <a:rPr lang="fr-FR" sz="2000" dirty="0">
                <a:solidFill>
                  <a:schemeClr val="accent4"/>
                </a:solidFill>
              </a:rPr>
              <a:t>K.</a:t>
            </a:r>
          </a:p>
        </p:txBody>
      </p:sp>
      <p:sp>
        <p:nvSpPr>
          <p:cNvPr id="4" name="Losange 3">
            <a:extLst>
              <a:ext uri="{FF2B5EF4-FFF2-40B4-BE49-F238E27FC236}">
                <a16:creationId xmlns:a16="http://schemas.microsoft.com/office/drawing/2014/main" id="{1C59176D-59A8-4C02-B448-EE01232FB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792319" y="-608242"/>
            <a:ext cx="2607364" cy="2607364"/>
          </a:xfrm>
          <a:prstGeom prst="diamond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5" name="Losange 4">
            <a:extLst>
              <a:ext uri="{FF2B5EF4-FFF2-40B4-BE49-F238E27FC236}">
                <a16:creationId xmlns:a16="http://schemas.microsoft.com/office/drawing/2014/main" id="{A50B1817-3C7F-41BC-8557-7A00C928EE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325258" y="-1770743"/>
            <a:ext cx="3541486" cy="3541486"/>
          </a:xfrm>
          <a:prstGeom prst="diamond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01803C-BB24-7062-4197-D2FBCD5337A5}"/>
              </a:ext>
            </a:extLst>
          </p:cNvPr>
          <p:cNvSpPr/>
          <p:nvPr/>
        </p:nvSpPr>
        <p:spPr>
          <a:xfrm rot="3795156">
            <a:off x="8462406" y="4247540"/>
            <a:ext cx="3832601" cy="6165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1FF8B42B-ACE9-1ECD-6274-ECC139DC9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7822" y="5327820"/>
            <a:ext cx="2664178" cy="1416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7849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zigZag">
          <a:fgClr>
            <a:schemeClr val="accent3">
              <a:lumMod val="75000"/>
            </a:schemeClr>
          </a:fgClr>
          <a:bgClr>
            <a:schemeClr val="accent3">
              <a:lumMod val="5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300AEF-1595-4419-801B-6E36A33BB8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833537"/>
            <a:ext cx="12192000" cy="1384995"/>
          </a:xfrm>
        </p:spPr>
        <p:txBody>
          <a:bodyPr wrap="square" lIns="0" tIns="0" rIns="0" bIns="0" rtlCol="0" anchor="t">
            <a:spAutoFit/>
          </a:bodyPr>
          <a:lstStyle/>
          <a:p>
            <a:pPr rtl="0"/>
            <a:r>
              <a:rPr lang="fr-FR" b="1" dirty="0">
                <a:solidFill>
                  <a:schemeClr val="bg1"/>
                </a:solidFill>
              </a:rPr>
              <a:t>Attentes et cahier des charges</a:t>
            </a:r>
            <a:br>
              <a:rPr lang="fr-FR" dirty="0">
                <a:solidFill>
                  <a:schemeClr val="bg1"/>
                </a:solidFill>
              </a:rPr>
            </a:br>
            <a:r>
              <a:rPr lang="fr-FR" sz="4000" dirty="0">
                <a:solidFill>
                  <a:schemeClr val="accent4"/>
                </a:solidFill>
              </a:rPr>
              <a:t>Collectivité du Royaume de la Terre du Milieu</a:t>
            </a:r>
            <a:endParaRPr lang="fr-FR" dirty="0">
              <a:solidFill>
                <a:schemeClr val="accent4"/>
              </a:solidFill>
            </a:endParaRPr>
          </a:p>
        </p:txBody>
      </p:sp>
      <p:sp>
        <p:nvSpPr>
          <p:cNvPr id="4" name="Losange 3">
            <a:extLst>
              <a:ext uri="{FF2B5EF4-FFF2-40B4-BE49-F238E27FC236}">
                <a16:creationId xmlns:a16="http://schemas.microsoft.com/office/drawing/2014/main" id="{1C59176D-59A8-4C02-B448-EE01232FB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792319" y="-608242"/>
            <a:ext cx="2607364" cy="2607364"/>
          </a:xfrm>
          <a:prstGeom prst="diamond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5" name="Losange 4">
            <a:extLst>
              <a:ext uri="{FF2B5EF4-FFF2-40B4-BE49-F238E27FC236}">
                <a16:creationId xmlns:a16="http://schemas.microsoft.com/office/drawing/2014/main" id="{A50B1817-3C7F-41BC-8557-7A00C928EE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325258" y="-1770743"/>
            <a:ext cx="3541486" cy="3541486"/>
          </a:xfrm>
          <a:prstGeom prst="diamond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grpSp>
        <p:nvGrpSpPr>
          <p:cNvPr id="7" name="Groupe 6" descr="Icône de graphique ">
            <a:extLst>
              <a:ext uri="{FF2B5EF4-FFF2-40B4-BE49-F238E27FC236}">
                <a16:creationId xmlns:a16="http://schemas.microsoft.com/office/drawing/2014/main" id="{B95DF07A-CE7E-4D89-9AA0-25F4FFF3B9C7}"/>
              </a:ext>
            </a:extLst>
          </p:cNvPr>
          <p:cNvGrpSpPr/>
          <p:nvPr/>
        </p:nvGrpSpPr>
        <p:grpSpPr>
          <a:xfrm>
            <a:off x="5851021" y="3724968"/>
            <a:ext cx="489958" cy="492680"/>
            <a:chOff x="2025650" y="4786313"/>
            <a:chExt cx="285750" cy="287338"/>
          </a:xfrm>
          <a:solidFill>
            <a:schemeClr val="bg1"/>
          </a:solidFill>
        </p:grpSpPr>
        <p:sp>
          <p:nvSpPr>
            <p:cNvPr id="8" name="Forme libre 565">
              <a:extLst>
                <a:ext uri="{FF2B5EF4-FFF2-40B4-BE49-F238E27FC236}">
                  <a16:creationId xmlns:a16="http://schemas.microsoft.com/office/drawing/2014/main" id="{548FC78B-EF83-4185-A63D-1A5A85640B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25650" y="4786313"/>
              <a:ext cx="285750" cy="287338"/>
            </a:xfrm>
            <a:custGeom>
              <a:avLst/>
              <a:gdLst>
                <a:gd name="T0" fmla="*/ 812 w 903"/>
                <a:gd name="T1" fmla="*/ 500 h 903"/>
                <a:gd name="T2" fmla="*/ 810 w 903"/>
                <a:gd name="T3" fmla="*/ 505 h 903"/>
                <a:gd name="T4" fmla="*/ 806 w 903"/>
                <a:gd name="T5" fmla="*/ 509 h 903"/>
                <a:gd name="T6" fmla="*/ 800 w 903"/>
                <a:gd name="T7" fmla="*/ 511 h 903"/>
                <a:gd name="T8" fmla="*/ 105 w 903"/>
                <a:gd name="T9" fmla="*/ 511 h 903"/>
                <a:gd name="T10" fmla="*/ 99 w 903"/>
                <a:gd name="T11" fmla="*/ 510 h 903"/>
                <a:gd name="T12" fmla="*/ 95 w 903"/>
                <a:gd name="T13" fmla="*/ 507 h 903"/>
                <a:gd name="T14" fmla="*/ 92 w 903"/>
                <a:gd name="T15" fmla="*/ 502 h 903"/>
                <a:gd name="T16" fmla="*/ 90 w 903"/>
                <a:gd name="T17" fmla="*/ 496 h 903"/>
                <a:gd name="T18" fmla="*/ 90 w 903"/>
                <a:gd name="T19" fmla="*/ 105 h 903"/>
                <a:gd name="T20" fmla="*/ 92 w 903"/>
                <a:gd name="T21" fmla="*/ 100 h 903"/>
                <a:gd name="T22" fmla="*/ 95 w 903"/>
                <a:gd name="T23" fmla="*/ 94 h 903"/>
                <a:gd name="T24" fmla="*/ 99 w 903"/>
                <a:gd name="T25" fmla="*/ 91 h 903"/>
                <a:gd name="T26" fmla="*/ 105 w 903"/>
                <a:gd name="T27" fmla="*/ 90 h 903"/>
                <a:gd name="T28" fmla="*/ 800 w 903"/>
                <a:gd name="T29" fmla="*/ 90 h 903"/>
                <a:gd name="T30" fmla="*/ 806 w 903"/>
                <a:gd name="T31" fmla="*/ 92 h 903"/>
                <a:gd name="T32" fmla="*/ 810 w 903"/>
                <a:gd name="T33" fmla="*/ 96 h 903"/>
                <a:gd name="T34" fmla="*/ 812 w 903"/>
                <a:gd name="T35" fmla="*/ 102 h 903"/>
                <a:gd name="T36" fmla="*/ 813 w 903"/>
                <a:gd name="T37" fmla="*/ 496 h 903"/>
                <a:gd name="T38" fmla="*/ 15 w 903"/>
                <a:gd name="T39" fmla="*/ 0 h 903"/>
                <a:gd name="T40" fmla="*/ 9 w 903"/>
                <a:gd name="T41" fmla="*/ 1 h 903"/>
                <a:gd name="T42" fmla="*/ 5 w 903"/>
                <a:gd name="T43" fmla="*/ 4 h 903"/>
                <a:gd name="T44" fmla="*/ 1 w 903"/>
                <a:gd name="T45" fmla="*/ 8 h 903"/>
                <a:gd name="T46" fmla="*/ 0 w 903"/>
                <a:gd name="T47" fmla="*/ 15 h 903"/>
                <a:gd name="T48" fmla="*/ 0 w 903"/>
                <a:gd name="T49" fmla="*/ 590 h 903"/>
                <a:gd name="T50" fmla="*/ 2 w 903"/>
                <a:gd name="T51" fmla="*/ 595 h 903"/>
                <a:gd name="T52" fmla="*/ 7 w 903"/>
                <a:gd name="T53" fmla="*/ 599 h 903"/>
                <a:gd name="T54" fmla="*/ 12 w 903"/>
                <a:gd name="T55" fmla="*/ 602 h 903"/>
                <a:gd name="T56" fmla="*/ 437 w 903"/>
                <a:gd name="T57" fmla="*/ 602 h 903"/>
                <a:gd name="T58" fmla="*/ 260 w 903"/>
                <a:gd name="T59" fmla="*/ 877 h 903"/>
                <a:gd name="T60" fmla="*/ 257 w 903"/>
                <a:gd name="T61" fmla="*/ 883 h 903"/>
                <a:gd name="T62" fmla="*/ 256 w 903"/>
                <a:gd name="T63" fmla="*/ 888 h 903"/>
                <a:gd name="T64" fmla="*/ 257 w 903"/>
                <a:gd name="T65" fmla="*/ 893 h 903"/>
                <a:gd name="T66" fmla="*/ 260 w 903"/>
                <a:gd name="T67" fmla="*/ 899 h 903"/>
                <a:gd name="T68" fmla="*/ 265 w 903"/>
                <a:gd name="T69" fmla="*/ 902 h 903"/>
                <a:gd name="T70" fmla="*/ 271 w 903"/>
                <a:gd name="T71" fmla="*/ 903 h 903"/>
                <a:gd name="T72" fmla="*/ 277 w 903"/>
                <a:gd name="T73" fmla="*/ 902 h 903"/>
                <a:gd name="T74" fmla="*/ 281 w 903"/>
                <a:gd name="T75" fmla="*/ 899 h 903"/>
                <a:gd name="T76" fmla="*/ 621 w 903"/>
                <a:gd name="T77" fmla="*/ 899 h 903"/>
                <a:gd name="T78" fmla="*/ 627 w 903"/>
                <a:gd name="T79" fmla="*/ 902 h 903"/>
                <a:gd name="T80" fmla="*/ 632 w 903"/>
                <a:gd name="T81" fmla="*/ 903 h 903"/>
                <a:gd name="T82" fmla="*/ 637 w 903"/>
                <a:gd name="T83" fmla="*/ 902 h 903"/>
                <a:gd name="T84" fmla="*/ 643 w 903"/>
                <a:gd name="T85" fmla="*/ 899 h 903"/>
                <a:gd name="T86" fmla="*/ 646 w 903"/>
                <a:gd name="T87" fmla="*/ 893 h 903"/>
                <a:gd name="T88" fmla="*/ 647 w 903"/>
                <a:gd name="T89" fmla="*/ 888 h 903"/>
                <a:gd name="T90" fmla="*/ 646 w 903"/>
                <a:gd name="T91" fmla="*/ 883 h 903"/>
                <a:gd name="T92" fmla="*/ 643 w 903"/>
                <a:gd name="T93" fmla="*/ 877 h 903"/>
                <a:gd name="T94" fmla="*/ 467 w 903"/>
                <a:gd name="T95" fmla="*/ 602 h 903"/>
                <a:gd name="T96" fmla="*/ 892 w 903"/>
                <a:gd name="T97" fmla="*/ 602 h 903"/>
                <a:gd name="T98" fmla="*/ 897 w 903"/>
                <a:gd name="T99" fmla="*/ 599 h 903"/>
                <a:gd name="T100" fmla="*/ 900 w 903"/>
                <a:gd name="T101" fmla="*/ 595 h 903"/>
                <a:gd name="T102" fmla="*/ 902 w 903"/>
                <a:gd name="T103" fmla="*/ 590 h 903"/>
                <a:gd name="T104" fmla="*/ 903 w 903"/>
                <a:gd name="T105" fmla="*/ 15 h 903"/>
                <a:gd name="T106" fmla="*/ 902 w 903"/>
                <a:gd name="T107" fmla="*/ 8 h 903"/>
                <a:gd name="T108" fmla="*/ 899 w 903"/>
                <a:gd name="T109" fmla="*/ 4 h 903"/>
                <a:gd name="T110" fmla="*/ 894 w 903"/>
                <a:gd name="T111" fmla="*/ 1 h 903"/>
                <a:gd name="T112" fmla="*/ 888 w 903"/>
                <a:gd name="T11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903">
                  <a:moveTo>
                    <a:pt x="813" y="496"/>
                  </a:moveTo>
                  <a:lnTo>
                    <a:pt x="812" y="500"/>
                  </a:lnTo>
                  <a:lnTo>
                    <a:pt x="811" y="502"/>
                  </a:lnTo>
                  <a:lnTo>
                    <a:pt x="810" y="505"/>
                  </a:lnTo>
                  <a:lnTo>
                    <a:pt x="808" y="507"/>
                  </a:lnTo>
                  <a:lnTo>
                    <a:pt x="806" y="509"/>
                  </a:lnTo>
                  <a:lnTo>
                    <a:pt x="804" y="510"/>
                  </a:lnTo>
                  <a:lnTo>
                    <a:pt x="800" y="511"/>
                  </a:lnTo>
                  <a:lnTo>
                    <a:pt x="797" y="511"/>
                  </a:lnTo>
                  <a:lnTo>
                    <a:pt x="105" y="511"/>
                  </a:lnTo>
                  <a:lnTo>
                    <a:pt x="102" y="511"/>
                  </a:lnTo>
                  <a:lnTo>
                    <a:pt x="99" y="510"/>
                  </a:lnTo>
                  <a:lnTo>
                    <a:pt x="97" y="509"/>
                  </a:lnTo>
                  <a:lnTo>
                    <a:pt x="95" y="507"/>
                  </a:lnTo>
                  <a:lnTo>
                    <a:pt x="93" y="505"/>
                  </a:lnTo>
                  <a:lnTo>
                    <a:pt x="92" y="502"/>
                  </a:lnTo>
                  <a:lnTo>
                    <a:pt x="90" y="500"/>
                  </a:lnTo>
                  <a:lnTo>
                    <a:pt x="90" y="496"/>
                  </a:lnTo>
                  <a:lnTo>
                    <a:pt x="90" y="316"/>
                  </a:lnTo>
                  <a:lnTo>
                    <a:pt x="90" y="105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3" y="96"/>
                  </a:lnTo>
                  <a:lnTo>
                    <a:pt x="95" y="94"/>
                  </a:lnTo>
                  <a:lnTo>
                    <a:pt x="97" y="92"/>
                  </a:lnTo>
                  <a:lnTo>
                    <a:pt x="99" y="91"/>
                  </a:lnTo>
                  <a:lnTo>
                    <a:pt x="102" y="90"/>
                  </a:lnTo>
                  <a:lnTo>
                    <a:pt x="105" y="90"/>
                  </a:lnTo>
                  <a:lnTo>
                    <a:pt x="798" y="90"/>
                  </a:lnTo>
                  <a:lnTo>
                    <a:pt x="800" y="90"/>
                  </a:lnTo>
                  <a:lnTo>
                    <a:pt x="804" y="91"/>
                  </a:lnTo>
                  <a:lnTo>
                    <a:pt x="806" y="92"/>
                  </a:lnTo>
                  <a:lnTo>
                    <a:pt x="808" y="94"/>
                  </a:lnTo>
                  <a:lnTo>
                    <a:pt x="810" y="96"/>
                  </a:lnTo>
                  <a:lnTo>
                    <a:pt x="811" y="100"/>
                  </a:lnTo>
                  <a:lnTo>
                    <a:pt x="812" y="102"/>
                  </a:lnTo>
                  <a:lnTo>
                    <a:pt x="813" y="105"/>
                  </a:lnTo>
                  <a:lnTo>
                    <a:pt x="813" y="496"/>
                  </a:lnTo>
                  <a:close/>
                  <a:moveTo>
                    <a:pt x="888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587"/>
                  </a:lnTo>
                  <a:lnTo>
                    <a:pt x="0" y="590"/>
                  </a:lnTo>
                  <a:lnTo>
                    <a:pt x="1" y="593"/>
                  </a:lnTo>
                  <a:lnTo>
                    <a:pt x="2" y="595"/>
                  </a:lnTo>
                  <a:lnTo>
                    <a:pt x="5" y="597"/>
                  </a:lnTo>
                  <a:lnTo>
                    <a:pt x="7" y="599"/>
                  </a:lnTo>
                  <a:lnTo>
                    <a:pt x="9" y="601"/>
                  </a:lnTo>
                  <a:lnTo>
                    <a:pt x="12" y="602"/>
                  </a:lnTo>
                  <a:lnTo>
                    <a:pt x="15" y="602"/>
                  </a:lnTo>
                  <a:lnTo>
                    <a:pt x="437" y="602"/>
                  </a:lnTo>
                  <a:lnTo>
                    <a:pt x="437" y="701"/>
                  </a:lnTo>
                  <a:lnTo>
                    <a:pt x="260" y="877"/>
                  </a:lnTo>
                  <a:lnTo>
                    <a:pt x="259" y="879"/>
                  </a:lnTo>
                  <a:lnTo>
                    <a:pt x="257" y="883"/>
                  </a:lnTo>
                  <a:lnTo>
                    <a:pt x="256" y="885"/>
                  </a:lnTo>
                  <a:lnTo>
                    <a:pt x="256" y="888"/>
                  </a:lnTo>
                  <a:lnTo>
                    <a:pt x="256" y="891"/>
                  </a:lnTo>
                  <a:lnTo>
                    <a:pt x="257" y="893"/>
                  </a:lnTo>
                  <a:lnTo>
                    <a:pt x="259" y="897"/>
                  </a:lnTo>
                  <a:lnTo>
                    <a:pt x="260" y="899"/>
                  </a:lnTo>
                  <a:lnTo>
                    <a:pt x="263" y="901"/>
                  </a:lnTo>
                  <a:lnTo>
                    <a:pt x="265" y="902"/>
                  </a:lnTo>
                  <a:lnTo>
                    <a:pt x="268" y="903"/>
                  </a:lnTo>
                  <a:lnTo>
                    <a:pt x="271" y="903"/>
                  </a:lnTo>
                  <a:lnTo>
                    <a:pt x="274" y="903"/>
                  </a:lnTo>
                  <a:lnTo>
                    <a:pt x="277" y="902"/>
                  </a:lnTo>
                  <a:lnTo>
                    <a:pt x="279" y="901"/>
                  </a:lnTo>
                  <a:lnTo>
                    <a:pt x="281" y="899"/>
                  </a:lnTo>
                  <a:lnTo>
                    <a:pt x="452" y="728"/>
                  </a:lnTo>
                  <a:lnTo>
                    <a:pt x="621" y="899"/>
                  </a:lnTo>
                  <a:lnTo>
                    <a:pt x="623" y="901"/>
                  </a:lnTo>
                  <a:lnTo>
                    <a:pt x="627" y="902"/>
                  </a:lnTo>
                  <a:lnTo>
                    <a:pt x="629" y="903"/>
                  </a:lnTo>
                  <a:lnTo>
                    <a:pt x="632" y="903"/>
                  </a:lnTo>
                  <a:lnTo>
                    <a:pt x="635" y="903"/>
                  </a:lnTo>
                  <a:lnTo>
                    <a:pt x="637" y="902"/>
                  </a:lnTo>
                  <a:lnTo>
                    <a:pt x="641" y="901"/>
                  </a:lnTo>
                  <a:lnTo>
                    <a:pt x="643" y="899"/>
                  </a:lnTo>
                  <a:lnTo>
                    <a:pt x="645" y="897"/>
                  </a:lnTo>
                  <a:lnTo>
                    <a:pt x="646" y="893"/>
                  </a:lnTo>
                  <a:lnTo>
                    <a:pt x="647" y="891"/>
                  </a:lnTo>
                  <a:lnTo>
                    <a:pt x="647" y="888"/>
                  </a:lnTo>
                  <a:lnTo>
                    <a:pt x="647" y="885"/>
                  </a:lnTo>
                  <a:lnTo>
                    <a:pt x="646" y="883"/>
                  </a:lnTo>
                  <a:lnTo>
                    <a:pt x="645" y="879"/>
                  </a:lnTo>
                  <a:lnTo>
                    <a:pt x="643" y="877"/>
                  </a:lnTo>
                  <a:lnTo>
                    <a:pt x="467" y="701"/>
                  </a:lnTo>
                  <a:lnTo>
                    <a:pt x="467" y="602"/>
                  </a:lnTo>
                  <a:lnTo>
                    <a:pt x="888" y="602"/>
                  </a:lnTo>
                  <a:lnTo>
                    <a:pt x="892" y="602"/>
                  </a:lnTo>
                  <a:lnTo>
                    <a:pt x="894" y="601"/>
                  </a:lnTo>
                  <a:lnTo>
                    <a:pt x="897" y="599"/>
                  </a:lnTo>
                  <a:lnTo>
                    <a:pt x="899" y="597"/>
                  </a:lnTo>
                  <a:lnTo>
                    <a:pt x="900" y="595"/>
                  </a:lnTo>
                  <a:lnTo>
                    <a:pt x="902" y="593"/>
                  </a:lnTo>
                  <a:lnTo>
                    <a:pt x="902" y="590"/>
                  </a:lnTo>
                  <a:lnTo>
                    <a:pt x="903" y="587"/>
                  </a:lnTo>
                  <a:lnTo>
                    <a:pt x="903" y="15"/>
                  </a:lnTo>
                  <a:lnTo>
                    <a:pt x="902" y="12"/>
                  </a:lnTo>
                  <a:lnTo>
                    <a:pt x="902" y="8"/>
                  </a:lnTo>
                  <a:lnTo>
                    <a:pt x="900" y="6"/>
                  </a:lnTo>
                  <a:lnTo>
                    <a:pt x="899" y="4"/>
                  </a:lnTo>
                  <a:lnTo>
                    <a:pt x="897" y="2"/>
                  </a:lnTo>
                  <a:lnTo>
                    <a:pt x="894" y="1"/>
                  </a:lnTo>
                  <a:lnTo>
                    <a:pt x="892" y="0"/>
                  </a:lnTo>
                  <a:lnTo>
                    <a:pt x="8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dirty="0"/>
            </a:p>
          </p:txBody>
        </p:sp>
        <p:sp>
          <p:nvSpPr>
            <p:cNvPr id="9" name="Forme libre 566">
              <a:extLst>
                <a:ext uri="{FF2B5EF4-FFF2-40B4-BE49-F238E27FC236}">
                  <a16:creationId xmlns:a16="http://schemas.microsoft.com/office/drawing/2014/main" id="{B7B50F87-A3AA-4FB6-9692-24BF5512F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4225" y="4843463"/>
              <a:ext cx="200025" cy="73025"/>
            </a:xfrm>
            <a:custGeom>
              <a:avLst/>
              <a:gdLst>
                <a:gd name="T0" fmla="*/ 151 w 632"/>
                <a:gd name="T1" fmla="*/ 151 h 226"/>
                <a:gd name="T2" fmla="*/ 157 w 632"/>
                <a:gd name="T3" fmla="*/ 149 h 226"/>
                <a:gd name="T4" fmla="*/ 161 w 632"/>
                <a:gd name="T5" fmla="*/ 146 h 226"/>
                <a:gd name="T6" fmla="*/ 288 w 632"/>
                <a:gd name="T7" fmla="*/ 217 h 226"/>
                <a:gd name="T8" fmla="*/ 292 w 632"/>
                <a:gd name="T9" fmla="*/ 223 h 226"/>
                <a:gd name="T10" fmla="*/ 299 w 632"/>
                <a:gd name="T11" fmla="*/ 226 h 226"/>
                <a:gd name="T12" fmla="*/ 302 w 632"/>
                <a:gd name="T13" fmla="*/ 226 h 226"/>
                <a:gd name="T14" fmla="*/ 307 w 632"/>
                <a:gd name="T15" fmla="*/ 225 h 226"/>
                <a:gd name="T16" fmla="*/ 313 w 632"/>
                <a:gd name="T17" fmla="*/ 222 h 226"/>
                <a:gd name="T18" fmla="*/ 471 w 632"/>
                <a:gd name="T19" fmla="*/ 191 h 226"/>
                <a:gd name="T20" fmla="*/ 477 w 632"/>
                <a:gd name="T21" fmla="*/ 195 h 226"/>
                <a:gd name="T22" fmla="*/ 483 w 632"/>
                <a:gd name="T23" fmla="*/ 196 h 226"/>
                <a:gd name="T24" fmla="*/ 488 w 632"/>
                <a:gd name="T25" fmla="*/ 194 h 226"/>
                <a:gd name="T26" fmla="*/ 494 w 632"/>
                <a:gd name="T27" fmla="*/ 191 h 226"/>
                <a:gd name="T28" fmla="*/ 631 w 632"/>
                <a:gd name="T29" fmla="*/ 23 h 226"/>
                <a:gd name="T30" fmla="*/ 632 w 632"/>
                <a:gd name="T31" fmla="*/ 16 h 226"/>
                <a:gd name="T32" fmla="*/ 632 w 632"/>
                <a:gd name="T33" fmla="*/ 11 h 226"/>
                <a:gd name="T34" fmla="*/ 629 w 632"/>
                <a:gd name="T35" fmla="*/ 5 h 226"/>
                <a:gd name="T36" fmla="*/ 625 w 632"/>
                <a:gd name="T37" fmla="*/ 2 h 226"/>
                <a:gd name="T38" fmla="*/ 619 w 632"/>
                <a:gd name="T39" fmla="*/ 0 h 226"/>
                <a:gd name="T40" fmla="*/ 613 w 632"/>
                <a:gd name="T41" fmla="*/ 1 h 226"/>
                <a:gd name="T42" fmla="*/ 607 w 632"/>
                <a:gd name="T43" fmla="*/ 3 h 226"/>
                <a:gd name="T44" fmla="*/ 481 w 632"/>
                <a:gd name="T45" fmla="*/ 159 h 226"/>
                <a:gd name="T46" fmla="*/ 415 w 632"/>
                <a:gd name="T47" fmla="*/ 93 h 226"/>
                <a:gd name="T48" fmla="*/ 409 w 632"/>
                <a:gd name="T49" fmla="*/ 91 h 226"/>
                <a:gd name="T50" fmla="*/ 404 w 632"/>
                <a:gd name="T51" fmla="*/ 91 h 226"/>
                <a:gd name="T52" fmla="*/ 398 w 632"/>
                <a:gd name="T53" fmla="*/ 93 h 226"/>
                <a:gd name="T54" fmla="*/ 307 w 632"/>
                <a:gd name="T55" fmla="*/ 185 h 226"/>
                <a:gd name="T56" fmla="*/ 247 w 632"/>
                <a:gd name="T57" fmla="*/ 39 h 226"/>
                <a:gd name="T58" fmla="*/ 242 w 632"/>
                <a:gd name="T59" fmla="*/ 34 h 226"/>
                <a:gd name="T60" fmla="*/ 234 w 632"/>
                <a:gd name="T61" fmla="*/ 33 h 226"/>
                <a:gd name="T62" fmla="*/ 227 w 632"/>
                <a:gd name="T63" fmla="*/ 35 h 226"/>
                <a:gd name="T64" fmla="*/ 144 w 632"/>
                <a:gd name="T65" fmla="*/ 121 h 226"/>
                <a:gd name="T66" fmla="*/ 12 w 632"/>
                <a:gd name="T67" fmla="*/ 121 h 226"/>
                <a:gd name="T68" fmla="*/ 7 w 632"/>
                <a:gd name="T69" fmla="*/ 123 h 226"/>
                <a:gd name="T70" fmla="*/ 3 w 632"/>
                <a:gd name="T71" fmla="*/ 128 h 226"/>
                <a:gd name="T72" fmla="*/ 0 w 632"/>
                <a:gd name="T73" fmla="*/ 133 h 226"/>
                <a:gd name="T74" fmla="*/ 0 w 632"/>
                <a:gd name="T75" fmla="*/ 138 h 226"/>
                <a:gd name="T76" fmla="*/ 3 w 632"/>
                <a:gd name="T77" fmla="*/ 144 h 226"/>
                <a:gd name="T78" fmla="*/ 7 w 632"/>
                <a:gd name="T79" fmla="*/ 148 h 226"/>
                <a:gd name="T80" fmla="*/ 12 w 632"/>
                <a:gd name="T81" fmla="*/ 150 h 226"/>
                <a:gd name="T82" fmla="*/ 15 w 632"/>
                <a:gd name="T83" fmla="*/ 15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32" h="226">
                  <a:moveTo>
                    <a:pt x="15" y="151"/>
                  </a:moveTo>
                  <a:lnTo>
                    <a:pt x="151" y="151"/>
                  </a:lnTo>
                  <a:lnTo>
                    <a:pt x="154" y="150"/>
                  </a:lnTo>
                  <a:lnTo>
                    <a:pt x="157" y="149"/>
                  </a:lnTo>
                  <a:lnTo>
                    <a:pt x="159" y="148"/>
                  </a:lnTo>
                  <a:lnTo>
                    <a:pt x="161" y="146"/>
                  </a:lnTo>
                  <a:lnTo>
                    <a:pt x="230" y="75"/>
                  </a:lnTo>
                  <a:lnTo>
                    <a:pt x="288" y="217"/>
                  </a:lnTo>
                  <a:lnTo>
                    <a:pt x="289" y="220"/>
                  </a:lnTo>
                  <a:lnTo>
                    <a:pt x="292" y="223"/>
                  </a:lnTo>
                  <a:lnTo>
                    <a:pt x="294" y="224"/>
                  </a:lnTo>
                  <a:lnTo>
                    <a:pt x="299" y="226"/>
                  </a:lnTo>
                  <a:lnTo>
                    <a:pt x="300" y="226"/>
                  </a:lnTo>
                  <a:lnTo>
                    <a:pt x="302" y="226"/>
                  </a:lnTo>
                  <a:lnTo>
                    <a:pt x="304" y="226"/>
                  </a:lnTo>
                  <a:lnTo>
                    <a:pt x="307" y="225"/>
                  </a:lnTo>
                  <a:lnTo>
                    <a:pt x="309" y="223"/>
                  </a:lnTo>
                  <a:lnTo>
                    <a:pt x="313" y="222"/>
                  </a:lnTo>
                  <a:lnTo>
                    <a:pt x="407" y="127"/>
                  </a:lnTo>
                  <a:lnTo>
                    <a:pt x="471" y="191"/>
                  </a:lnTo>
                  <a:lnTo>
                    <a:pt x="473" y="193"/>
                  </a:lnTo>
                  <a:lnTo>
                    <a:pt x="477" y="195"/>
                  </a:lnTo>
                  <a:lnTo>
                    <a:pt x="480" y="196"/>
                  </a:lnTo>
                  <a:lnTo>
                    <a:pt x="483" y="196"/>
                  </a:lnTo>
                  <a:lnTo>
                    <a:pt x="486" y="195"/>
                  </a:lnTo>
                  <a:lnTo>
                    <a:pt x="488" y="194"/>
                  </a:lnTo>
                  <a:lnTo>
                    <a:pt x="492" y="193"/>
                  </a:lnTo>
                  <a:lnTo>
                    <a:pt x="494" y="191"/>
                  </a:lnTo>
                  <a:lnTo>
                    <a:pt x="629" y="25"/>
                  </a:lnTo>
                  <a:lnTo>
                    <a:pt x="631" y="23"/>
                  </a:lnTo>
                  <a:lnTo>
                    <a:pt x="632" y="19"/>
                  </a:lnTo>
                  <a:lnTo>
                    <a:pt x="632" y="16"/>
                  </a:lnTo>
                  <a:lnTo>
                    <a:pt x="632" y="14"/>
                  </a:lnTo>
                  <a:lnTo>
                    <a:pt x="632" y="11"/>
                  </a:lnTo>
                  <a:lnTo>
                    <a:pt x="631" y="9"/>
                  </a:lnTo>
                  <a:lnTo>
                    <a:pt x="629" y="5"/>
                  </a:lnTo>
                  <a:lnTo>
                    <a:pt x="627" y="3"/>
                  </a:lnTo>
                  <a:lnTo>
                    <a:pt x="625" y="2"/>
                  </a:lnTo>
                  <a:lnTo>
                    <a:pt x="621" y="1"/>
                  </a:lnTo>
                  <a:lnTo>
                    <a:pt x="619" y="0"/>
                  </a:lnTo>
                  <a:lnTo>
                    <a:pt x="616" y="0"/>
                  </a:lnTo>
                  <a:lnTo>
                    <a:pt x="613" y="1"/>
                  </a:lnTo>
                  <a:lnTo>
                    <a:pt x="611" y="2"/>
                  </a:lnTo>
                  <a:lnTo>
                    <a:pt x="607" y="3"/>
                  </a:lnTo>
                  <a:lnTo>
                    <a:pt x="605" y="5"/>
                  </a:lnTo>
                  <a:lnTo>
                    <a:pt x="481" y="159"/>
                  </a:lnTo>
                  <a:lnTo>
                    <a:pt x="418" y="95"/>
                  </a:lnTo>
                  <a:lnTo>
                    <a:pt x="415" y="93"/>
                  </a:lnTo>
                  <a:lnTo>
                    <a:pt x="412" y="91"/>
                  </a:lnTo>
                  <a:lnTo>
                    <a:pt x="409" y="91"/>
                  </a:lnTo>
                  <a:lnTo>
                    <a:pt x="407" y="90"/>
                  </a:lnTo>
                  <a:lnTo>
                    <a:pt x="404" y="91"/>
                  </a:lnTo>
                  <a:lnTo>
                    <a:pt x="400" y="91"/>
                  </a:lnTo>
                  <a:lnTo>
                    <a:pt x="398" y="93"/>
                  </a:lnTo>
                  <a:lnTo>
                    <a:pt x="396" y="95"/>
                  </a:lnTo>
                  <a:lnTo>
                    <a:pt x="307" y="185"/>
                  </a:lnTo>
                  <a:lnTo>
                    <a:pt x="249" y="42"/>
                  </a:lnTo>
                  <a:lnTo>
                    <a:pt x="247" y="39"/>
                  </a:lnTo>
                  <a:lnTo>
                    <a:pt x="244" y="36"/>
                  </a:lnTo>
                  <a:lnTo>
                    <a:pt x="242" y="34"/>
                  </a:lnTo>
                  <a:lnTo>
                    <a:pt x="237" y="33"/>
                  </a:lnTo>
                  <a:lnTo>
                    <a:pt x="234" y="33"/>
                  </a:lnTo>
                  <a:lnTo>
                    <a:pt x="230" y="33"/>
                  </a:lnTo>
                  <a:lnTo>
                    <a:pt x="227" y="35"/>
                  </a:lnTo>
                  <a:lnTo>
                    <a:pt x="224" y="38"/>
                  </a:lnTo>
                  <a:lnTo>
                    <a:pt x="144" y="121"/>
                  </a:lnTo>
                  <a:lnTo>
                    <a:pt x="15" y="121"/>
                  </a:lnTo>
                  <a:lnTo>
                    <a:pt x="12" y="121"/>
                  </a:lnTo>
                  <a:lnTo>
                    <a:pt x="9" y="122"/>
                  </a:lnTo>
                  <a:lnTo>
                    <a:pt x="7" y="123"/>
                  </a:lnTo>
                  <a:lnTo>
                    <a:pt x="5" y="126"/>
                  </a:lnTo>
                  <a:lnTo>
                    <a:pt x="3" y="128"/>
                  </a:lnTo>
                  <a:lnTo>
                    <a:pt x="2" y="130"/>
                  </a:lnTo>
                  <a:lnTo>
                    <a:pt x="0" y="133"/>
                  </a:lnTo>
                  <a:lnTo>
                    <a:pt x="0" y="136"/>
                  </a:lnTo>
                  <a:lnTo>
                    <a:pt x="0" y="138"/>
                  </a:lnTo>
                  <a:lnTo>
                    <a:pt x="2" y="142"/>
                  </a:lnTo>
                  <a:lnTo>
                    <a:pt x="3" y="144"/>
                  </a:lnTo>
                  <a:lnTo>
                    <a:pt x="5" y="146"/>
                  </a:lnTo>
                  <a:lnTo>
                    <a:pt x="7" y="148"/>
                  </a:lnTo>
                  <a:lnTo>
                    <a:pt x="9" y="150"/>
                  </a:lnTo>
                  <a:lnTo>
                    <a:pt x="12" y="150"/>
                  </a:lnTo>
                  <a:lnTo>
                    <a:pt x="15" y="151"/>
                  </a:lnTo>
                  <a:lnTo>
                    <a:pt x="15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dirty="0"/>
            </a:p>
          </p:txBody>
        </p:sp>
      </p:grpSp>
      <p:pic>
        <p:nvPicPr>
          <p:cNvPr id="1026" name="Picture 2" descr="Terre du Milieu | Wiki Le Seigneur des Anneaux | Fandom">
            <a:extLst>
              <a:ext uri="{FF2B5EF4-FFF2-40B4-BE49-F238E27FC236}">
                <a16:creationId xmlns:a16="http://schemas.microsoft.com/office/drawing/2014/main" id="{36AE11DE-9940-AAD2-409D-7635D3CA75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712" y="639468"/>
            <a:ext cx="5512551" cy="4122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4321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e 22">
            <a:extLst>
              <a:ext uri="{FF2B5EF4-FFF2-40B4-BE49-F238E27FC236}">
                <a16:creationId xmlns:a16="http://schemas.microsoft.com/office/drawing/2014/main" id="{364CFD90-D0E1-4BC3-9D8B-7503E2632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11626" y="1720850"/>
            <a:ext cx="3968750" cy="396875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4" name="Titre 3" hidden="1">
            <a:extLst>
              <a:ext uri="{FF2B5EF4-FFF2-40B4-BE49-F238E27FC236}">
                <a16:creationId xmlns:a16="http://schemas.microsoft.com/office/drawing/2014/main" id="{B5981CF1-BC08-49F8-B0F9-AAF98EC6745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 rtlCol="0"/>
          <a:lstStyle/>
          <a:p>
            <a:r>
              <a:rPr lang="fr-FR" dirty="0"/>
              <a:t>Analyse du projet : diapositive </a:t>
            </a:r>
            <a:r>
              <a:rPr lang="fr" dirty="0"/>
              <a:t>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D0986099-F5F2-4E8B-BE17-81194861A0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105775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1">
            <a:extLst>
              <a:ext uri="{FF2B5EF4-FFF2-40B4-BE49-F238E27FC236}">
                <a16:creationId xmlns:a16="http://schemas.microsoft.com/office/drawing/2014/main" id="{4E3F5479-058B-4FA8-92E9-18CAB8CDC5C5}"/>
              </a:ext>
            </a:extLst>
          </p:cNvPr>
          <p:cNvSpPr txBox="1">
            <a:spLocks/>
          </p:cNvSpPr>
          <p:nvPr/>
        </p:nvSpPr>
        <p:spPr>
          <a:xfrm>
            <a:off x="228600" y="190500"/>
            <a:ext cx="11734800" cy="7755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/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Acteurs</a:t>
            </a:r>
            <a:br>
              <a:rPr lang="fr-FR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fr-FR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83E690F4-843A-47A5-8620-4FB01C0D8E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0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e 12">
            <a:extLst>
              <a:ext uri="{FF2B5EF4-FFF2-40B4-BE49-F238E27FC236}">
                <a16:creationId xmlns:a16="http://schemas.microsoft.com/office/drawing/2014/main" id="{E3ECCC05-FF78-40FA-84FF-172821D8B5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248275" y="2857500"/>
            <a:ext cx="1695450" cy="169545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r-FR" b="1" dirty="0">
                <a:latin typeface="+mj-lt"/>
              </a:rPr>
              <a:t>PROJET</a:t>
            </a:r>
          </a:p>
        </p:txBody>
      </p:sp>
      <p:sp>
        <p:nvSpPr>
          <p:cNvPr id="16" name="Rectangle : Coins arrondis 15">
            <a:extLst>
              <a:ext uri="{FF2B5EF4-FFF2-40B4-BE49-F238E27FC236}">
                <a16:creationId xmlns:a16="http://schemas.microsoft.com/office/drawing/2014/main" id="{D6178536-4D8A-4FF2-BBDC-4B3E7E0FCF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943725" y="1613877"/>
            <a:ext cx="3660775" cy="74099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rtl="0"/>
            <a:r>
              <a:rPr lang="fr-FR" sz="1600" dirty="0"/>
              <a:t>              </a:t>
            </a:r>
            <a:r>
              <a:rPr lang="fr-FR" sz="1600" dirty="0" err="1"/>
              <a:t>Saroumane</a:t>
            </a:r>
            <a:endParaRPr lang="fr-FR" sz="1600" dirty="0"/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416F1356-9015-4B5C-9C64-3C1D963E5F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832600" y="1514475"/>
            <a:ext cx="939800" cy="9398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19" name="Rectangle : Coins arrondis 18">
            <a:extLst>
              <a:ext uri="{FF2B5EF4-FFF2-40B4-BE49-F238E27FC236}">
                <a16:creationId xmlns:a16="http://schemas.microsoft.com/office/drawing/2014/main" id="{EB7F2E37-0ACF-4E8A-9C1D-EC5B65BA29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693025" y="3334727"/>
            <a:ext cx="3660775" cy="74099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rtl="0"/>
            <a:r>
              <a:rPr lang="fr-FR" sz="1600" dirty="0"/>
              <a:t>            Thorin</a:t>
            </a:r>
          </a:p>
        </p:txBody>
      </p:sp>
      <p:sp>
        <p:nvSpPr>
          <p:cNvPr id="20" name="Ovale 19">
            <a:extLst>
              <a:ext uri="{FF2B5EF4-FFF2-40B4-BE49-F238E27FC236}">
                <a16:creationId xmlns:a16="http://schemas.microsoft.com/office/drawing/2014/main" id="{88F812F5-70AF-4FBD-80D9-D59B3C456D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490264" y="3235325"/>
            <a:ext cx="939800" cy="9398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1" name="Rectangle : Coins arrondis 20">
            <a:extLst>
              <a:ext uri="{FF2B5EF4-FFF2-40B4-BE49-F238E27FC236}">
                <a16:creationId xmlns:a16="http://schemas.microsoft.com/office/drawing/2014/main" id="{952C5002-7E64-4069-ACA0-6876E54A9B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943725" y="5154978"/>
            <a:ext cx="3660775" cy="74099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rtl="0"/>
            <a:r>
              <a:rPr lang="fr-FR" sz="1600" dirty="0"/>
              <a:t>             </a:t>
            </a:r>
            <a:r>
              <a:rPr lang="fr-FR" sz="1600" dirty="0" err="1"/>
              <a:t>Azog</a:t>
            </a:r>
            <a:endParaRPr lang="fr-FR" sz="1600" dirty="0"/>
          </a:p>
        </p:txBody>
      </p:sp>
      <p:sp>
        <p:nvSpPr>
          <p:cNvPr id="22" name="Ovale 21">
            <a:extLst>
              <a:ext uri="{FF2B5EF4-FFF2-40B4-BE49-F238E27FC236}">
                <a16:creationId xmlns:a16="http://schemas.microsoft.com/office/drawing/2014/main" id="{A49C5F3A-6F0D-4A0F-AE6E-92F342C22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832600" y="5055576"/>
            <a:ext cx="939800" cy="9398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5" name="Rectangle : Coins arrondis 24">
            <a:extLst>
              <a:ext uri="{FF2B5EF4-FFF2-40B4-BE49-F238E27FC236}">
                <a16:creationId xmlns:a16="http://schemas.microsoft.com/office/drawing/2014/main" id="{94A75A79-A67A-4A23-8588-7FC5EB9A51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87500" y="1613877"/>
            <a:ext cx="3660775" cy="74099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r-FR" sz="1600" dirty="0" err="1"/>
              <a:t>Sylvebarbe</a:t>
            </a:r>
            <a:endParaRPr lang="fr-FR" sz="1600" dirty="0"/>
          </a:p>
        </p:txBody>
      </p:sp>
      <p:sp>
        <p:nvSpPr>
          <p:cNvPr id="26" name="Ovale 25">
            <a:extLst>
              <a:ext uri="{FF2B5EF4-FFF2-40B4-BE49-F238E27FC236}">
                <a16:creationId xmlns:a16="http://schemas.microsoft.com/office/drawing/2014/main" id="{BBC62739-FA35-49F8-8929-743B31F55A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419600" y="1514475"/>
            <a:ext cx="939800" cy="9398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7" name="Rectangle : Coins arrondis 26">
            <a:extLst>
              <a:ext uri="{FF2B5EF4-FFF2-40B4-BE49-F238E27FC236}">
                <a16:creationId xmlns:a16="http://schemas.microsoft.com/office/drawing/2014/main" id="{71BB375D-5EE6-4428-9817-2C7DB6B943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38200" y="3334727"/>
            <a:ext cx="3660775" cy="74099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r-FR" sz="1600" dirty="0" err="1"/>
              <a:t>Thranduil</a:t>
            </a:r>
            <a:endParaRPr lang="fr-FR" sz="1600" dirty="0"/>
          </a:p>
        </p:txBody>
      </p:sp>
      <p:sp>
        <p:nvSpPr>
          <p:cNvPr id="28" name="Ovale 27">
            <a:extLst>
              <a:ext uri="{FF2B5EF4-FFF2-40B4-BE49-F238E27FC236}">
                <a16:creationId xmlns:a16="http://schemas.microsoft.com/office/drawing/2014/main" id="{B3A511B7-C7F3-4107-9962-1E10D2E087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670300" y="3235325"/>
            <a:ext cx="939800" cy="9398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29" name="Rectangle : Coins arrondis 28">
            <a:extLst>
              <a:ext uri="{FF2B5EF4-FFF2-40B4-BE49-F238E27FC236}">
                <a16:creationId xmlns:a16="http://schemas.microsoft.com/office/drawing/2014/main" id="{D4D7D4B6-62C2-45AB-89A5-3A41DA021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587500" y="5154978"/>
            <a:ext cx="3660775" cy="74099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r-FR" sz="1600" dirty="0"/>
              <a:t>Merry et Pippin</a:t>
            </a:r>
          </a:p>
        </p:txBody>
      </p:sp>
      <p:sp>
        <p:nvSpPr>
          <p:cNvPr id="30" name="Ovale 29">
            <a:extLst>
              <a:ext uri="{FF2B5EF4-FFF2-40B4-BE49-F238E27FC236}">
                <a16:creationId xmlns:a16="http://schemas.microsoft.com/office/drawing/2014/main" id="{83902602-D4BC-4D44-AC14-BB55A86C5D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419600" y="5055576"/>
            <a:ext cx="939800" cy="9398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34" name="Forme libre 1676" descr="Icône de case à cocher. ">
            <a:extLst>
              <a:ext uri="{FF2B5EF4-FFF2-40B4-BE49-F238E27FC236}">
                <a16:creationId xmlns:a16="http://schemas.microsoft.com/office/drawing/2014/main" id="{6FB02354-C73F-4DCF-8004-E9CCA66963EA}"/>
              </a:ext>
            </a:extLst>
          </p:cNvPr>
          <p:cNvSpPr>
            <a:spLocks noEditPoints="1"/>
          </p:cNvSpPr>
          <p:nvPr/>
        </p:nvSpPr>
        <p:spPr bwMode="auto">
          <a:xfrm>
            <a:off x="7129621" y="1811496"/>
            <a:ext cx="345758" cy="345758"/>
          </a:xfrm>
          <a:custGeom>
            <a:avLst/>
            <a:gdLst>
              <a:gd name="T0" fmla="*/ 374 w 719"/>
              <a:gd name="T1" fmla="*/ 267 h 719"/>
              <a:gd name="T2" fmla="*/ 366 w 719"/>
              <a:gd name="T3" fmla="*/ 263 h 719"/>
              <a:gd name="T4" fmla="*/ 362 w 719"/>
              <a:gd name="T5" fmla="*/ 254 h 719"/>
              <a:gd name="T6" fmla="*/ 366 w 719"/>
              <a:gd name="T7" fmla="*/ 247 h 719"/>
              <a:gd name="T8" fmla="*/ 374 w 719"/>
              <a:gd name="T9" fmla="*/ 243 h 719"/>
              <a:gd name="T10" fmla="*/ 621 w 719"/>
              <a:gd name="T11" fmla="*/ 244 h 719"/>
              <a:gd name="T12" fmla="*/ 627 w 719"/>
              <a:gd name="T13" fmla="*/ 250 h 719"/>
              <a:gd name="T14" fmla="*/ 627 w 719"/>
              <a:gd name="T15" fmla="*/ 260 h 719"/>
              <a:gd name="T16" fmla="*/ 621 w 719"/>
              <a:gd name="T17" fmla="*/ 265 h 719"/>
              <a:gd name="T18" fmla="*/ 616 w 719"/>
              <a:gd name="T19" fmla="*/ 528 h 719"/>
              <a:gd name="T20" fmla="*/ 370 w 719"/>
              <a:gd name="T21" fmla="*/ 527 h 719"/>
              <a:gd name="T22" fmla="*/ 363 w 719"/>
              <a:gd name="T23" fmla="*/ 521 h 719"/>
              <a:gd name="T24" fmla="*/ 363 w 719"/>
              <a:gd name="T25" fmla="*/ 512 h 719"/>
              <a:gd name="T26" fmla="*/ 370 w 719"/>
              <a:gd name="T27" fmla="*/ 505 h 719"/>
              <a:gd name="T28" fmla="*/ 616 w 719"/>
              <a:gd name="T29" fmla="*/ 504 h 719"/>
              <a:gd name="T30" fmla="*/ 625 w 719"/>
              <a:gd name="T31" fmla="*/ 507 h 719"/>
              <a:gd name="T32" fmla="*/ 628 w 719"/>
              <a:gd name="T33" fmla="*/ 516 h 719"/>
              <a:gd name="T34" fmla="*/ 625 w 719"/>
              <a:gd name="T35" fmla="*/ 525 h 719"/>
              <a:gd name="T36" fmla="*/ 616 w 719"/>
              <a:gd name="T37" fmla="*/ 528 h 719"/>
              <a:gd name="T38" fmla="*/ 171 w 719"/>
              <a:gd name="T39" fmla="*/ 279 h 719"/>
              <a:gd name="T40" fmla="*/ 164 w 719"/>
              <a:gd name="T41" fmla="*/ 282 h 719"/>
              <a:gd name="T42" fmla="*/ 155 w 719"/>
              <a:gd name="T43" fmla="*/ 279 h 719"/>
              <a:gd name="T44" fmla="*/ 92 w 719"/>
              <a:gd name="T45" fmla="*/ 214 h 719"/>
              <a:gd name="T46" fmla="*/ 92 w 719"/>
              <a:gd name="T47" fmla="*/ 205 h 719"/>
              <a:gd name="T48" fmla="*/ 98 w 719"/>
              <a:gd name="T49" fmla="*/ 198 h 719"/>
              <a:gd name="T50" fmla="*/ 107 w 719"/>
              <a:gd name="T51" fmla="*/ 198 h 719"/>
              <a:gd name="T52" fmla="*/ 164 w 719"/>
              <a:gd name="T53" fmla="*/ 253 h 719"/>
              <a:gd name="T54" fmla="*/ 309 w 719"/>
              <a:gd name="T55" fmla="*/ 109 h 719"/>
              <a:gd name="T56" fmla="*/ 318 w 719"/>
              <a:gd name="T57" fmla="*/ 109 h 719"/>
              <a:gd name="T58" fmla="*/ 325 w 719"/>
              <a:gd name="T59" fmla="*/ 114 h 719"/>
              <a:gd name="T60" fmla="*/ 325 w 719"/>
              <a:gd name="T61" fmla="*/ 124 h 719"/>
              <a:gd name="T62" fmla="*/ 323 w 719"/>
              <a:gd name="T63" fmla="*/ 414 h 719"/>
              <a:gd name="T64" fmla="*/ 168 w 719"/>
              <a:gd name="T65" fmla="*/ 568 h 719"/>
              <a:gd name="T66" fmla="*/ 158 w 719"/>
              <a:gd name="T67" fmla="*/ 568 h 719"/>
              <a:gd name="T68" fmla="*/ 94 w 719"/>
              <a:gd name="T69" fmla="*/ 505 h 719"/>
              <a:gd name="T70" fmla="*/ 91 w 719"/>
              <a:gd name="T71" fmla="*/ 497 h 719"/>
              <a:gd name="T72" fmla="*/ 94 w 719"/>
              <a:gd name="T73" fmla="*/ 488 h 719"/>
              <a:gd name="T74" fmla="*/ 103 w 719"/>
              <a:gd name="T75" fmla="*/ 485 h 719"/>
              <a:gd name="T76" fmla="*/ 111 w 719"/>
              <a:gd name="T77" fmla="*/ 488 h 719"/>
              <a:gd name="T78" fmla="*/ 306 w 719"/>
              <a:gd name="T79" fmla="*/ 397 h 719"/>
              <a:gd name="T80" fmla="*/ 314 w 719"/>
              <a:gd name="T81" fmla="*/ 394 h 719"/>
              <a:gd name="T82" fmla="*/ 323 w 719"/>
              <a:gd name="T83" fmla="*/ 398 h 719"/>
              <a:gd name="T84" fmla="*/ 326 w 719"/>
              <a:gd name="T85" fmla="*/ 406 h 719"/>
              <a:gd name="T86" fmla="*/ 323 w 719"/>
              <a:gd name="T87" fmla="*/ 414 h 719"/>
              <a:gd name="T88" fmla="*/ 12 w 719"/>
              <a:gd name="T89" fmla="*/ 0 h 719"/>
              <a:gd name="T90" fmla="*/ 3 w 719"/>
              <a:gd name="T91" fmla="*/ 5 h 719"/>
              <a:gd name="T92" fmla="*/ 0 w 719"/>
              <a:gd name="T93" fmla="*/ 13 h 719"/>
              <a:gd name="T94" fmla="*/ 1 w 719"/>
              <a:gd name="T95" fmla="*/ 713 h 719"/>
              <a:gd name="T96" fmla="*/ 8 w 719"/>
              <a:gd name="T97" fmla="*/ 719 h 719"/>
              <a:gd name="T98" fmla="*/ 707 w 719"/>
              <a:gd name="T99" fmla="*/ 719 h 719"/>
              <a:gd name="T100" fmla="*/ 716 w 719"/>
              <a:gd name="T101" fmla="*/ 716 h 719"/>
              <a:gd name="T102" fmla="*/ 719 w 719"/>
              <a:gd name="T103" fmla="*/ 707 h 719"/>
              <a:gd name="T104" fmla="*/ 718 w 719"/>
              <a:gd name="T105" fmla="*/ 8 h 719"/>
              <a:gd name="T106" fmla="*/ 711 w 719"/>
              <a:gd name="T107" fmla="*/ 2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19" h="719">
                <a:moveTo>
                  <a:pt x="616" y="267"/>
                </a:moveTo>
                <a:lnTo>
                  <a:pt x="374" y="267"/>
                </a:lnTo>
                <a:lnTo>
                  <a:pt x="370" y="265"/>
                </a:lnTo>
                <a:lnTo>
                  <a:pt x="366" y="263"/>
                </a:lnTo>
                <a:lnTo>
                  <a:pt x="363" y="260"/>
                </a:lnTo>
                <a:lnTo>
                  <a:pt x="362" y="254"/>
                </a:lnTo>
                <a:lnTo>
                  <a:pt x="363" y="250"/>
                </a:lnTo>
                <a:lnTo>
                  <a:pt x="366" y="247"/>
                </a:lnTo>
                <a:lnTo>
                  <a:pt x="370" y="244"/>
                </a:lnTo>
                <a:lnTo>
                  <a:pt x="374" y="243"/>
                </a:lnTo>
                <a:lnTo>
                  <a:pt x="616" y="243"/>
                </a:lnTo>
                <a:lnTo>
                  <a:pt x="621" y="244"/>
                </a:lnTo>
                <a:lnTo>
                  <a:pt x="625" y="247"/>
                </a:lnTo>
                <a:lnTo>
                  <a:pt x="627" y="250"/>
                </a:lnTo>
                <a:lnTo>
                  <a:pt x="628" y="254"/>
                </a:lnTo>
                <a:lnTo>
                  <a:pt x="627" y="260"/>
                </a:lnTo>
                <a:lnTo>
                  <a:pt x="625" y="263"/>
                </a:lnTo>
                <a:lnTo>
                  <a:pt x="621" y="265"/>
                </a:lnTo>
                <a:lnTo>
                  <a:pt x="616" y="267"/>
                </a:lnTo>
                <a:close/>
                <a:moveTo>
                  <a:pt x="616" y="528"/>
                </a:moveTo>
                <a:lnTo>
                  <a:pt x="374" y="528"/>
                </a:lnTo>
                <a:lnTo>
                  <a:pt x="370" y="527"/>
                </a:lnTo>
                <a:lnTo>
                  <a:pt x="366" y="525"/>
                </a:lnTo>
                <a:lnTo>
                  <a:pt x="363" y="521"/>
                </a:lnTo>
                <a:lnTo>
                  <a:pt x="362" y="516"/>
                </a:lnTo>
                <a:lnTo>
                  <a:pt x="363" y="512"/>
                </a:lnTo>
                <a:lnTo>
                  <a:pt x="366" y="507"/>
                </a:lnTo>
                <a:lnTo>
                  <a:pt x="370" y="505"/>
                </a:lnTo>
                <a:lnTo>
                  <a:pt x="374" y="504"/>
                </a:lnTo>
                <a:lnTo>
                  <a:pt x="616" y="504"/>
                </a:lnTo>
                <a:lnTo>
                  <a:pt x="621" y="505"/>
                </a:lnTo>
                <a:lnTo>
                  <a:pt x="625" y="507"/>
                </a:lnTo>
                <a:lnTo>
                  <a:pt x="627" y="512"/>
                </a:lnTo>
                <a:lnTo>
                  <a:pt x="628" y="516"/>
                </a:lnTo>
                <a:lnTo>
                  <a:pt x="627" y="521"/>
                </a:lnTo>
                <a:lnTo>
                  <a:pt x="625" y="525"/>
                </a:lnTo>
                <a:lnTo>
                  <a:pt x="621" y="527"/>
                </a:lnTo>
                <a:lnTo>
                  <a:pt x="616" y="528"/>
                </a:lnTo>
                <a:close/>
                <a:moveTo>
                  <a:pt x="323" y="127"/>
                </a:moveTo>
                <a:lnTo>
                  <a:pt x="171" y="279"/>
                </a:lnTo>
                <a:lnTo>
                  <a:pt x="168" y="282"/>
                </a:lnTo>
                <a:lnTo>
                  <a:pt x="164" y="282"/>
                </a:lnTo>
                <a:lnTo>
                  <a:pt x="158" y="282"/>
                </a:lnTo>
                <a:lnTo>
                  <a:pt x="155" y="279"/>
                </a:lnTo>
                <a:lnTo>
                  <a:pt x="94" y="218"/>
                </a:lnTo>
                <a:lnTo>
                  <a:pt x="92" y="214"/>
                </a:lnTo>
                <a:lnTo>
                  <a:pt x="91" y="209"/>
                </a:lnTo>
                <a:lnTo>
                  <a:pt x="92" y="205"/>
                </a:lnTo>
                <a:lnTo>
                  <a:pt x="94" y="201"/>
                </a:lnTo>
                <a:lnTo>
                  <a:pt x="98" y="198"/>
                </a:lnTo>
                <a:lnTo>
                  <a:pt x="103" y="197"/>
                </a:lnTo>
                <a:lnTo>
                  <a:pt x="107" y="198"/>
                </a:lnTo>
                <a:lnTo>
                  <a:pt x="111" y="201"/>
                </a:lnTo>
                <a:lnTo>
                  <a:pt x="164" y="253"/>
                </a:lnTo>
                <a:lnTo>
                  <a:pt x="306" y="111"/>
                </a:lnTo>
                <a:lnTo>
                  <a:pt x="309" y="109"/>
                </a:lnTo>
                <a:lnTo>
                  <a:pt x="314" y="108"/>
                </a:lnTo>
                <a:lnTo>
                  <a:pt x="318" y="109"/>
                </a:lnTo>
                <a:lnTo>
                  <a:pt x="323" y="111"/>
                </a:lnTo>
                <a:lnTo>
                  <a:pt x="325" y="114"/>
                </a:lnTo>
                <a:lnTo>
                  <a:pt x="326" y="119"/>
                </a:lnTo>
                <a:lnTo>
                  <a:pt x="325" y="124"/>
                </a:lnTo>
                <a:lnTo>
                  <a:pt x="323" y="127"/>
                </a:lnTo>
                <a:close/>
                <a:moveTo>
                  <a:pt x="323" y="414"/>
                </a:moveTo>
                <a:lnTo>
                  <a:pt x="171" y="565"/>
                </a:lnTo>
                <a:lnTo>
                  <a:pt x="168" y="568"/>
                </a:lnTo>
                <a:lnTo>
                  <a:pt x="164" y="569"/>
                </a:lnTo>
                <a:lnTo>
                  <a:pt x="158" y="568"/>
                </a:lnTo>
                <a:lnTo>
                  <a:pt x="155" y="565"/>
                </a:lnTo>
                <a:lnTo>
                  <a:pt x="94" y="505"/>
                </a:lnTo>
                <a:lnTo>
                  <a:pt x="92" y="502"/>
                </a:lnTo>
                <a:lnTo>
                  <a:pt x="91" y="497"/>
                </a:lnTo>
                <a:lnTo>
                  <a:pt x="92" y="493"/>
                </a:lnTo>
                <a:lnTo>
                  <a:pt x="94" y="488"/>
                </a:lnTo>
                <a:lnTo>
                  <a:pt x="98" y="486"/>
                </a:lnTo>
                <a:lnTo>
                  <a:pt x="103" y="485"/>
                </a:lnTo>
                <a:lnTo>
                  <a:pt x="107" y="486"/>
                </a:lnTo>
                <a:lnTo>
                  <a:pt x="111" y="488"/>
                </a:lnTo>
                <a:lnTo>
                  <a:pt x="164" y="540"/>
                </a:lnTo>
                <a:lnTo>
                  <a:pt x="306" y="397"/>
                </a:lnTo>
                <a:lnTo>
                  <a:pt x="309" y="395"/>
                </a:lnTo>
                <a:lnTo>
                  <a:pt x="314" y="394"/>
                </a:lnTo>
                <a:lnTo>
                  <a:pt x="318" y="395"/>
                </a:lnTo>
                <a:lnTo>
                  <a:pt x="323" y="398"/>
                </a:lnTo>
                <a:lnTo>
                  <a:pt x="325" y="401"/>
                </a:lnTo>
                <a:lnTo>
                  <a:pt x="326" y="406"/>
                </a:lnTo>
                <a:lnTo>
                  <a:pt x="325" y="410"/>
                </a:lnTo>
                <a:lnTo>
                  <a:pt x="323" y="414"/>
                </a:lnTo>
                <a:close/>
                <a:moveTo>
                  <a:pt x="707" y="0"/>
                </a:moveTo>
                <a:lnTo>
                  <a:pt x="12" y="0"/>
                </a:lnTo>
                <a:lnTo>
                  <a:pt x="8" y="2"/>
                </a:lnTo>
                <a:lnTo>
                  <a:pt x="3" y="5"/>
                </a:lnTo>
                <a:lnTo>
                  <a:pt x="1" y="8"/>
                </a:lnTo>
                <a:lnTo>
                  <a:pt x="0" y="13"/>
                </a:lnTo>
                <a:lnTo>
                  <a:pt x="0" y="707"/>
                </a:lnTo>
                <a:lnTo>
                  <a:pt x="1" y="713"/>
                </a:lnTo>
                <a:lnTo>
                  <a:pt x="3" y="716"/>
                </a:lnTo>
                <a:lnTo>
                  <a:pt x="8" y="719"/>
                </a:lnTo>
                <a:lnTo>
                  <a:pt x="12" y="719"/>
                </a:lnTo>
                <a:lnTo>
                  <a:pt x="707" y="719"/>
                </a:lnTo>
                <a:lnTo>
                  <a:pt x="711" y="719"/>
                </a:lnTo>
                <a:lnTo>
                  <a:pt x="716" y="716"/>
                </a:lnTo>
                <a:lnTo>
                  <a:pt x="718" y="713"/>
                </a:lnTo>
                <a:lnTo>
                  <a:pt x="719" y="707"/>
                </a:lnTo>
                <a:lnTo>
                  <a:pt x="719" y="13"/>
                </a:lnTo>
                <a:lnTo>
                  <a:pt x="718" y="8"/>
                </a:lnTo>
                <a:lnTo>
                  <a:pt x="716" y="5"/>
                </a:lnTo>
                <a:lnTo>
                  <a:pt x="711" y="2"/>
                </a:lnTo>
                <a:lnTo>
                  <a:pt x="70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fr-FR" dirty="0"/>
          </a:p>
        </p:txBody>
      </p:sp>
      <p:sp>
        <p:nvSpPr>
          <p:cNvPr id="45" name="Forme libre 1676" descr="Icône de case à cocher. ">
            <a:extLst>
              <a:ext uri="{FF2B5EF4-FFF2-40B4-BE49-F238E27FC236}">
                <a16:creationId xmlns:a16="http://schemas.microsoft.com/office/drawing/2014/main" id="{D850E73F-CA30-DB69-D067-CA69B1847D7A}"/>
              </a:ext>
            </a:extLst>
          </p:cNvPr>
          <p:cNvSpPr>
            <a:spLocks noEditPoints="1"/>
          </p:cNvSpPr>
          <p:nvPr/>
        </p:nvSpPr>
        <p:spPr bwMode="auto">
          <a:xfrm>
            <a:off x="7788778" y="3532346"/>
            <a:ext cx="345758" cy="345758"/>
          </a:xfrm>
          <a:custGeom>
            <a:avLst/>
            <a:gdLst>
              <a:gd name="T0" fmla="*/ 374 w 719"/>
              <a:gd name="T1" fmla="*/ 267 h 719"/>
              <a:gd name="T2" fmla="*/ 366 w 719"/>
              <a:gd name="T3" fmla="*/ 263 h 719"/>
              <a:gd name="T4" fmla="*/ 362 w 719"/>
              <a:gd name="T5" fmla="*/ 254 h 719"/>
              <a:gd name="T6" fmla="*/ 366 w 719"/>
              <a:gd name="T7" fmla="*/ 247 h 719"/>
              <a:gd name="T8" fmla="*/ 374 w 719"/>
              <a:gd name="T9" fmla="*/ 243 h 719"/>
              <a:gd name="T10" fmla="*/ 621 w 719"/>
              <a:gd name="T11" fmla="*/ 244 h 719"/>
              <a:gd name="T12" fmla="*/ 627 w 719"/>
              <a:gd name="T13" fmla="*/ 250 h 719"/>
              <a:gd name="T14" fmla="*/ 627 w 719"/>
              <a:gd name="T15" fmla="*/ 260 h 719"/>
              <a:gd name="T16" fmla="*/ 621 w 719"/>
              <a:gd name="T17" fmla="*/ 265 h 719"/>
              <a:gd name="T18" fmla="*/ 616 w 719"/>
              <a:gd name="T19" fmla="*/ 528 h 719"/>
              <a:gd name="T20" fmla="*/ 370 w 719"/>
              <a:gd name="T21" fmla="*/ 527 h 719"/>
              <a:gd name="T22" fmla="*/ 363 w 719"/>
              <a:gd name="T23" fmla="*/ 521 h 719"/>
              <a:gd name="T24" fmla="*/ 363 w 719"/>
              <a:gd name="T25" fmla="*/ 512 h 719"/>
              <a:gd name="T26" fmla="*/ 370 w 719"/>
              <a:gd name="T27" fmla="*/ 505 h 719"/>
              <a:gd name="T28" fmla="*/ 616 w 719"/>
              <a:gd name="T29" fmla="*/ 504 h 719"/>
              <a:gd name="T30" fmla="*/ 625 w 719"/>
              <a:gd name="T31" fmla="*/ 507 h 719"/>
              <a:gd name="T32" fmla="*/ 628 w 719"/>
              <a:gd name="T33" fmla="*/ 516 h 719"/>
              <a:gd name="T34" fmla="*/ 625 w 719"/>
              <a:gd name="T35" fmla="*/ 525 h 719"/>
              <a:gd name="T36" fmla="*/ 616 w 719"/>
              <a:gd name="T37" fmla="*/ 528 h 719"/>
              <a:gd name="T38" fmla="*/ 171 w 719"/>
              <a:gd name="T39" fmla="*/ 279 h 719"/>
              <a:gd name="T40" fmla="*/ 164 w 719"/>
              <a:gd name="T41" fmla="*/ 282 h 719"/>
              <a:gd name="T42" fmla="*/ 155 w 719"/>
              <a:gd name="T43" fmla="*/ 279 h 719"/>
              <a:gd name="T44" fmla="*/ 92 w 719"/>
              <a:gd name="T45" fmla="*/ 214 h 719"/>
              <a:gd name="T46" fmla="*/ 92 w 719"/>
              <a:gd name="T47" fmla="*/ 205 h 719"/>
              <a:gd name="T48" fmla="*/ 98 w 719"/>
              <a:gd name="T49" fmla="*/ 198 h 719"/>
              <a:gd name="T50" fmla="*/ 107 w 719"/>
              <a:gd name="T51" fmla="*/ 198 h 719"/>
              <a:gd name="T52" fmla="*/ 164 w 719"/>
              <a:gd name="T53" fmla="*/ 253 h 719"/>
              <a:gd name="T54" fmla="*/ 309 w 719"/>
              <a:gd name="T55" fmla="*/ 109 h 719"/>
              <a:gd name="T56" fmla="*/ 318 w 719"/>
              <a:gd name="T57" fmla="*/ 109 h 719"/>
              <a:gd name="T58" fmla="*/ 325 w 719"/>
              <a:gd name="T59" fmla="*/ 114 h 719"/>
              <a:gd name="T60" fmla="*/ 325 w 719"/>
              <a:gd name="T61" fmla="*/ 124 h 719"/>
              <a:gd name="T62" fmla="*/ 323 w 719"/>
              <a:gd name="T63" fmla="*/ 414 h 719"/>
              <a:gd name="T64" fmla="*/ 168 w 719"/>
              <a:gd name="T65" fmla="*/ 568 h 719"/>
              <a:gd name="T66" fmla="*/ 158 w 719"/>
              <a:gd name="T67" fmla="*/ 568 h 719"/>
              <a:gd name="T68" fmla="*/ 94 w 719"/>
              <a:gd name="T69" fmla="*/ 505 h 719"/>
              <a:gd name="T70" fmla="*/ 91 w 719"/>
              <a:gd name="T71" fmla="*/ 497 h 719"/>
              <a:gd name="T72" fmla="*/ 94 w 719"/>
              <a:gd name="T73" fmla="*/ 488 h 719"/>
              <a:gd name="T74" fmla="*/ 103 w 719"/>
              <a:gd name="T75" fmla="*/ 485 h 719"/>
              <a:gd name="T76" fmla="*/ 111 w 719"/>
              <a:gd name="T77" fmla="*/ 488 h 719"/>
              <a:gd name="T78" fmla="*/ 306 w 719"/>
              <a:gd name="T79" fmla="*/ 397 h 719"/>
              <a:gd name="T80" fmla="*/ 314 w 719"/>
              <a:gd name="T81" fmla="*/ 394 h 719"/>
              <a:gd name="T82" fmla="*/ 323 w 719"/>
              <a:gd name="T83" fmla="*/ 398 h 719"/>
              <a:gd name="T84" fmla="*/ 326 w 719"/>
              <a:gd name="T85" fmla="*/ 406 h 719"/>
              <a:gd name="T86" fmla="*/ 323 w 719"/>
              <a:gd name="T87" fmla="*/ 414 h 719"/>
              <a:gd name="T88" fmla="*/ 12 w 719"/>
              <a:gd name="T89" fmla="*/ 0 h 719"/>
              <a:gd name="T90" fmla="*/ 3 w 719"/>
              <a:gd name="T91" fmla="*/ 5 h 719"/>
              <a:gd name="T92" fmla="*/ 0 w 719"/>
              <a:gd name="T93" fmla="*/ 13 h 719"/>
              <a:gd name="T94" fmla="*/ 1 w 719"/>
              <a:gd name="T95" fmla="*/ 713 h 719"/>
              <a:gd name="T96" fmla="*/ 8 w 719"/>
              <a:gd name="T97" fmla="*/ 719 h 719"/>
              <a:gd name="T98" fmla="*/ 707 w 719"/>
              <a:gd name="T99" fmla="*/ 719 h 719"/>
              <a:gd name="T100" fmla="*/ 716 w 719"/>
              <a:gd name="T101" fmla="*/ 716 h 719"/>
              <a:gd name="T102" fmla="*/ 719 w 719"/>
              <a:gd name="T103" fmla="*/ 707 h 719"/>
              <a:gd name="T104" fmla="*/ 718 w 719"/>
              <a:gd name="T105" fmla="*/ 8 h 719"/>
              <a:gd name="T106" fmla="*/ 711 w 719"/>
              <a:gd name="T107" fmla="*/ 2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19" h="719">
                <a:moveTo>
                  <a:pt x="616" y="267"/>
                </a:moveTo>
                <a:lnTo>
                  <a:pt x="374" y="267"/>
                </a:lnTo>
                <a:lnTo>
                  <a:pt x="370" y="265"/>
                </a:lnTo>
                <a:lnTo>
                  <a:pt x="366" y="263"/>
                </a:lnTo>
                <a:lnTo>
                  <a:pt x="363" y="260"/>
                </a:lnTo>
                <a:lnTo>
                  <a:pt x="362" y="254"/>
                </a:lnTo>
                <a:lnTo>
                  <a:pt x="363" y="250"/>
                </a:lnTo>
                <a:lnTo>
                  <a:pt x="366" y="247"/>
                </a:lnTo>
                <a:lnTo>
                  <a:pt x="370" y="244"/>
                </a:lnTo>
                <a:lnTo>
                  <a:pt x="374" y="243"/>
                </a:lnTo>
                <a:lnTo>
                  <a:pt x="616" y="243"/>
                </a:lnTo>
                <a:lnTo>
                  <a:pt x="621" y="244"/>
                </a:lnTo>
                <a:lnTo>
                  <a:pt x="625" y="247"/>
                </a:lnTo>
                <a:lnTo>
                  <a:pt x="627" y="250"/>
                </a:lnTo>
                <a:lnTo>
                  <a:pt x="628" y="254"/>
                </a:lnTo>
                <a:lnTo>
                  <a:pt x="627" y="260"/>
                </a:lnTo>
                <a:lnTo>
                  <a:pt x="625" y="263"/>
                </a:lnTo>
                <a:lnTo>
                  <a:pt x="621" y="265"/>
                </a:lnTo>
                <a:lnTo>
                  <a:pt x="616" y="267"/>
                </a:lnTo>
                <a:close/>
                <a:moveTo>
                  <a:pt x="616" y="528"/>
                </a:moveTo>
                <a:lnTo>
                  <a:pt x="374" y="528"/>
                </a:lnTo>
                <a:lnTo>
                  <a:pt x="370" y="527"/>
                </a:lnTo>
                <a:lnTo>
                  <a:pt x="366" y="525"/>
                </a:lnTo>
                <a:lnTo>
                  <a:pt x="363" y="521"/>
                </a:lnTo>
                <a:lnTo>
                  <a:pt x="362" y="516"/>
                </a:lnTo>
                <a:lnTo>
                  <a:pt x="363" y="512"/>
                </a:lnTo>
                <a:lnTo>
                  <a:pt x="366" y="507"/>
                </a:lnTo>
                <a:lnTo>
                  <a:pt x="370" y="505"/>
                </a:lnTo>
                <a:lnTo>
                  <a:pt x="374" y="504"/>
                </a:lnTo>
                <a:lnTo>
                  <a:pt x="616" y="504"/>
                </a:lnTo>
                <a:lnTo>
                  <a:pt x="621" y="505"/>
                </a:lnTo>
                <a:lnTo>
                  <a:pt x="625" y="507"/>
                </a:lnTo>
                <a:lnTo>
                  <a:pt x="627" y="512"/>
                </a:lnTo>
                <a:lnTo>
                  <a:pt x="628" y="516"/>
                </a:lnTo>
                <a:lnTo>
                  <a:pt x="627" y="521"/>
                </a:lnTo>
                <a:lnTo>
                  <a:pt x="625" y="525"/>
                </a:lnTo>
                <a:lnTo>
                  <a:pt x="621" y="527"/>
                </a:lnTo>
                <a:lnTo>
                  <a:pt x="616" y="528"/>
                </a:lnTo>
                <a:close/>
                <a:moveTo>
                  <a:pt x="323" y="127"/>
                </a:moveTo>
                <a:lnTo>
                  <a:pt x="171" y="279"/>
                </a:lnTo>
                <a:lnTo>
                  <a:pt x="168" y="282"/>
                </a:lnTo>
                <a:lnTo>
                  <a:pt x="164" y="282"/>
                </a:lnTo>
                <a:lnTo>
                  <a:pt x="158" y="282"/>
                </a:lnTo>
                <a:lnTo>
                  <a:pt x="155" y="279"/>
                </a:lnTo>
                <a:lnTo>
                  <a:pt x="94" y="218"/>
                </a:lnTo>
                <a:lnTo>
                  <a:pt x="92" y="214"/>
                </a:lnTo>
                <a:lnTo>
                  <a:pt x="91" y="209"/>
                </a:lnTo>
                <a:lnTo>
                  <a:pt x="92" y="205"/>
                </a:lnTo>
                <a:lnTo>
                  <a:pt x="94" y="201"/>
                </a:lnTo>
                <a:lnTo>
                  <a:pt x="98" y="198"/>
                </a:lnTo>
                <a:lnTo>
                  <a:pt x="103" y="197"/>
                </a:lnTo>
                <a:lnTo>
                  <a:pt x="107" y="198"/>
                </a:lnTo>
                <a:lnTo>
                  <a:pt x="111" y="201"/>
                </a:lnTo>
                <a:lnTo>
                  <a:pt x="164" y="253"/>
                </a:lnTo>
                <a:lnTo>
                  <a:pt x="306" y="111"/>
                </a:lnTo>
                <a:lnTo>
                  <a:pt x="309" y="109"/>
                </a:lnTo>
                <a:lnTo>
                  <a:pt x="314" y="108"/>
                </a:lnTo>
                <a:lnTo>
                  <a:pt x="318" y="109"/>
                </a:lnTo>
                <a:lnTo>
                  <a:pt x="323" y="111"/>
                </a:lnTo>
                <a:lnTo>
                  <a:pt x="325" y="114"/>
                </a:lnTo>
                <a:lnTo>
                  <a:pt x="326" y="119"/>
                </a:lnTo>
                <a:lnTo>
                  <a:pt x="325" y="124"/>
                </a:lnTo>
                <a:lnTo>
                  <a:pt x="323" y="127"/>
                </a:lnTo>
                <a:close/>
                <a:moveTo>
                  <a:pt x="323" y="414"/>
                </a:moveTo>
                <a:lnTo>
                  <a:pt x="171" y="565"/>
                </a:lnTo>
                <a:lnTo>
                  <a:pt x="168" y="568"/>
                </a:lnTo>
                <a:lnTo>
                  <a:pt x="164" y="569"/>
                </a:lnTo>
                <a:lnTo>
                  <a:pt x="158" y="568"/>
                </a:lnTo>
                <a:lnTo>
                  <a:pt x="155" y="565"/>
                </a:lnTo>
                <a:lnTo>
                  <a:pt x="94" y="505"/>
                </a:lnTo>
                <a:lnTo>
                  <a:pt x="92" y="502"/>
                </a:lnTo>
                <a:lnTo>
                  <a:pt x="91" y="497"/>
                </a:lnTo>
                <a:lnTo>
                  <a:pt x="92" y="493"/>
                </a:lnTo>
                <a:lnTo>
                  <a:pt x="94" y="488"/>
                </a:lnTo>
                <a:lnTo>
                  <a:pt x="98" y="486"/>
                </a:lnTo>
                <a:lnTo>
                  <a:pt x="103" y="485"/>
                </a:lnTo>
                <a:lnTo>
                  <a:pt x="107" y="486"/>
                </a:lnTo>
                <a:lnTo>
                  <a:pt x="111" y="488"/>
                </a:lnTo>
                <a:lnTo>
                  <a:pt x="164" y="540"/>
                </a:lnTo>
                <a:lnTo>
                  <a:pt x="306" y="397"/>
                </a:lnTo>
                <a:lnTo>
                  <a:pt x="309" y="395"/>
                </a:lnTo>
                <a:lnTo>
                  <a:pt x="314" y="394"/>
                </a:lnTo>
                <a:lnTo>
                  <a:pt x="318" y="395"/>
                </a:lnTo>
                <a:lnTo>
                  <a:pt x="323" y="398"/>
                </a:lnTo>
                <a:lnTo>
                  <a:pt x="325" y="401"/>
                </a:lnTo>
                <a:lnTo>
                  <a:pt x="326" y="406"/>
                </a:lnTo>
                <a:lnTo>
                  <a:pt x="325" y="410"/>
                </a:lnTo>
                <a:lnTo>
                  <a:pt x="323" y="414"/>
                </a:lnTo>
                <a:close/>
                <a:moveTo>
                  <a:pt x="707" y="0"/>
                </a:moveTo>
                <a:lnTo>
                  <a:pt x="12" y="0"/>
                </a:lnTo>
                <a:lnTo>
                  <a:pt x="8" y="2"/>
                </a:lnTo>
                <a:lnTo>
                  <a:pt x="3" y="5"/>
                </a:lnTo>
                <a:lnTo>
                  <a:pt x="1" y="8"/>
                </a:lnTo>
                <a:lnTo>
                  <a:pt x="0" y="13"/>
                </a:lnTo>
                <a:lnTo>
                  <a:pt x="0" y="707"/>
                </a:lnTo>
                <a:lnTo>
                  <a:pt x="1" y="713"/>
                </a:lnTo>
                <a:lnTo>
                  <a:pt x="3" y="716"/>
                </a:lnTo>
                <a:lnTo>
                  <a:pt x="8" y="719"/>
                </a:lnTo>
                <a:lnTo>
                  <a:pt x="12" y="719"/>
                </a:lnTo>
                <a:lnTo>
                  <a:pt x="707" y="719"/>
                </a:lnTo>
                <a:lnTo>
                  <a:pt x="711" y="719"/>
                </a:lnTo>
                <a:lnTo>
                  <a:pt x="716" y="716"/>
                </a:lnTo>
                <a:lnTo>
                  <a:pt x="718" y="713"/>
                </a:lnTo>
                <a:lnTo>
                  <a:pt x="719" y="707"/>
                </a:lnTo>
                <a:lnTo>
                  <a:pt x="719" y="13"/>
                </a:lnTo>
                <a:lnTo>
                  <a:pt x="718" y="8"/>
                </a:lnTo>
                <a:lnTo>
                  <a:pt x="716" y="5"/>
                </a:lnTo>
                <a:lnTo>
                  <a:pt x="711" y="2"/>
                </a:lnTo>
                <a:lnTo>
                  <a:pt x="70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fr-FR" dirty="0"/>
          </a:p>
        </p:txBody>
      </p:sp>
      <p:sp>
        <p:nvSpPr>
          <p:cNvPr id="46" name="Forme libre 1676" descr="Icône de case à cocher. ">
            <a:extLst>
              <a:ext uri="{FF2B5EF4-FFF2-40B4-BE49-F238E27FC236}">
                <a16:creationId xmlns:a16="http://schemas.microsoft.com/office/drawing/2014/main" id="{8DA87A32-8A7C-464E-6CE5-D2C4E5A99509}"/>
              </a:ext>
            </a:extLst>
          </p:cNvPr>
          <p:cNvSpPr>
            <a:spLocks noEditPoints="1"/>
          </p:cNvSpPr>
          <p:nvPr/>
        </p:nvSpPr>
        <p:spPr bwMode="auto">
          <a:xfrm>
            <a:off x="7134803" y="5353558"/>
            <a:ext cx="345758" cy="345758"/>
          </a:xfrm>
          <a:custGeom>
            <a:avLst/>
            <a:gdLst>
              <a:gd name="T0" fmla="*/ 374 w 719"/>
              <a:gd name="T1" fmla="*/ 267 h 719"/>
              <a:gd name="T2" fmla="*/ 366 w 719"/>
              <a:gd name="T3" fmla="*/ 263 h 719"/>
              <a:gd name="T4" fmla="*/ 362 w 719"/>
              <a:gd name="T5" fmla="*/ 254 h 719"/>
              <a:gd name="T6" fmla="*/ 366 w 719"/>
              <a:gd name="T7" fmla="*/ 247 h 719"/>
              <a:gd name="T8" fmla="*/ 374 w 719"/>
              <a:gd name="T9" fmla="*/ 243 h 719"/>
              <a:gd name="T10" fmla="*/ 621 w 719"/>
              <a:gd name="T11" fmla="*/ 244 h 719"/>
              <a:gd name="T12" fmla="*/ 627 w 719"/>
              <a:gd name="T13" fmla="*/ 250 h 719"/>
              <a:gd name="T14" fmla="*/ 627 w 719"/>
              <a:gd name="T15" fmla="*/ 260 h 719"/>
              <a:gd name="T16" fmla="*/ 621 w 719"/>
              <a:gd name="T17" fmla="*/ 265 h 719"/>
              <a:gd name="T18" fmla="*/ 616 w 719"/>
              <a:gd name="T19" fmla="*/ 528 h 719"/>
              <a:gd name="T20" fmla="*/ 370 w 719"/>
              <a:gd name="T21" fmla="*/ 527 h 719"/>
              <a:gd name="T22" fmla="*/ 363 w 719"/>
              <a:gd name="T23" fmla="*/ 521 h 719"/>
              <a:gd name="T24" fmla="*/ 363 w 719"/>
              <a:gd name="T25" fmla="*/ 512 h 719"/>
              <a:gd name="T26" fmla="*/ 370 w 719"/>
              <a:gd name="T27" fmla="*/ 505 h 719"/>
              <a:gd name="T28" fmla="*/ 616 w 719"/>
              <a:gd name="T29" fmla="*/ 504 h 719"/>
              <a:gd name="T30" fmla="*/ 625 w 719"/>
              <a:gd name="T31" fmla="*/ 507 h 719"/>
              <a:gd name="T32" fmla="*/ 628 w 719"/>
              <a:gd name="T33" fmla="*/ 516 h 719"/>
              <a:gd name="T34" fmla="*/ 625 w 719"/>
              <a:gd name="T35" fmla="*/ 525 h 719"/>
              <a:gd name="T36" fmla="*/ 616 w 719"/>
              <a:gd name="T37" fmla="*/ 528 h 719"/>
              <a:gd name="T38" fmla="*/ 171 w 719"/>
              <a:gd name="T39" fmla="*/ 279 h 719"/>
              <a:gd name="T40" fmla="*/ 164 w 719"/>
              <a:gd name="T41" fmla="*/ 282 h 719"/>
              <a:gd name="T42" fmla="*/ 155 w 719"/>
              <a:gd name="T43" fmla="*/ 279 h 719"/>
              <a:gd name="T44" fmla="*/ 92 w 719"/>
              <a:gd name="T45" fmla="*/ 214 h 719"/>
              <a:gd name="T46" fmla="*/ 92 w 719"/>
              <a:gd name="T47" fmla="*/ 205 h 719"/>
              <a:gd name="T48" fmla="*/ 98 w 719"/>
              <a:gd name="T49" fmla="*/ 198 h 719"/>
              <a:gd name="T50" fmla="*/ 107 w 719"/>
              <a:gd name="T51" fmla="*/ 198 h 719"/>
              <a:gd name="T52" fmla="*/ 164 w 719"/>
              <a:gd name="T53" fmla="*/ 253 h 719"/>
              <a:gd name="T54" fmla="*/ 309 w 719"/>
              <a:gd name="T55" fmla="*/ 109 h 719"/>
              <a:gd name="T56" fmla="*/ 318 w 719"/>
              <a:gd name="T57" fmla="*/ 109 h 719"/>
              <a:gd name="T58" fmla="*/ 325 w 719"/>
              <a:gd name="T59" fmla="*/ 114 h 719"/>
              <a:gd name="T60" fmla="*/ 325 w 719"/>
              <a:gd name="T61" fmla="*/ 124 h 719"/>
              <a:gd name="T62" fmla="*/ 323 w 719"/>
              <a:gd name="T63" fmla="*/ 414 h 719"/>
              <a:gd name="T64" fmla="*/ 168 w 719"/>
              <a:gd name="T65" fmla="*/ 568 h 719"/>
              <a:gd name="T66" fmla="*/ 158 w 719"/>
              <a:gd name="T67" fmla="*/ 568 h 719"/>
              <a:gd name="T68" fmla="*/ 94 w 719"/>
              <a:gd name="T69" fmla="*/ 505 h 719"/>
              <a:gd name="T70" fmla="*/ 91 w 719"/>
              <a:gd name="T71" fmla="*/ 497 h 719"/>
              <a:gd name="T72" fmla="*/ 94 w 719"/>
              <a:gd name="T73" fmla="*/ 488 h 719"/>
              <a:gd name="T74" fmla="*/ 103 w 719"/>
              <a:gd name="T75" fmla="*/ 485 h 719"/>
              <a:gd name="T76" fmla="*/ 111 w 719"/>
              <a:gd name="T77" fmla="*/ 488 h 719"/>
              <a:gd name="T78" fmla="*/ 306 w 719"/>
              <a:gd name="T79" fmla="*/ 397 h 719"/>
              <a:gd name="T80" fmla="*/ 314 w 719"/>
              <a:gd name="T81" fmla="*/ 394 h 719"/>
              <a:gd name="T82" fmla="*/ 323 w 719"/>
              <a:gd name="T83" fmla="*/ 398 h 719"/>
              <a:gd name="T84" fmla="*/ 326 w 719"/>
              <a:gd name="T85" fmla="*/ 406 h 719"/>
              <a:gd name="T86" fmla="*/ 323 w 719"/>
              <a:gd name="T87" fmla="*/ 414 h 719"/>
              <a:gd name="T88" fmla="*/ 12 w 719"/>
              <a:gd name="T89" fmla="*/ 0 h 719"/>
              <a:gd name="T90" fmla="*/ 3 w 719"/>
              <a:gd name="T91" fmla="*/ 5 h 719"/>
              <a:gd name="T92" fmla="*/ 0 w 719"/>
              <a:gd name="T93" fmla="*/ 13 h 719"/>
              <a:gd name="T94" fmla="*/ 1 w 719"/>
              <a:gd name="T95" fmla="*/ 713 h 719"/>
              <a:gd name="T96" fmla="*/ 8 w 719"/>
              <a:gd name="T97" fmla="*/ 719 h 719"/>
              <a:gd name="T98" fmla="*/ 707 w 719"/>
              <a:gd name="T99" fmla="*/ 719 h 719"/>
              <a:gd name="T100" fmla="*/ 716 w 719"/>
              <a:gd name="T101" fmla="*/ 716 h 719"/>
              <a:gd name="T102" fmla="*/ 719 w 719"/>
              <a:gd name="T103" fmla="*/ 707 h 719"/>
              <a:gd name="T104" fmla="*/ 718 w 719"/>
              <a:gd name="T105" fmla="*/ 8 h 719"/>
              <a:gd name="T106" fmla="*/ 711 w 719"/>
              <a:gd name="T107" fmla="*/ 2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19" h="719">
                <a:moveTo>
                  <a:pt x="616" y="267"/>
                </a:moveTo>
                <a:lnTo>
                  <a:pt x="374" y="267"/>
                </a:lnTo>
                <a:lnTo>
                  <a:pt x="370" y="265"/>
                </a:lnTo>
                <a:lnTo>
                  <a:pt x="366" y="263"/>
                </a:lnTo>
                <a:lnTo>
                  <a:pt x="363" y="260"/>
                </a:lnTo>
                <a:lnTo>
                  <a:pt x="362" y="254"/>
                </a:lnTo>
                <a:lnTo>
                  <a:pt x="363" y="250"/>
                </a:lnTo>
                <a:lnTo>
                  <a:pt x="366" y="247"/>
                </a:lnTo>
                <a:lnTo>
                  <a:pt x="370" y="244"/>
                </a:lnTo>
                <a:lnTo>
                  <a:pt x="374" y="243"/>
                </a:lnTo>
                <a:lnTo>
                  <a:pt x="616" y="243"/>
                </a:lnTo>
                <a:lnTo>
                  <a:pt x="621" y="244"/>
                </a:lnTo>
                <a:lnTo>
                  <a:pt x="625" y="247"/>
                </a:lnTo>
                <a:lnTo>
                  <a:pt x="627" y="250"/>
                </a:lnTo>
                <a:lnTo>
                  <a:pt x="628" y="254"/>
                </a:lnTo>
                <a:lnTo>
                  <a:pt x="627" y="260"/>
                </a:lnTo>
                <a:lnTo>
                  <a:pt x="625" y="263"/>
                </a:lnTo>
                <a:lnTo>
                  <a:pt x="621" y="265"/>
                </a:lnTo>
                <a:lnTo>
                  <a:pt x="616" y="267"/>
                </a:lnTo>
                <a:close/>
                <a:moveTo>
                  <a:pt x="616" y="528"/>
                </a:moveTo>
                <a:lnTo>
                  <a:pt x="374" y="528"/>
                </a:lnTo>
                <a:lnTo>
                  <a:pt x="370" y="527"/>
                </a:lnTo>
                <a:lnTo>
                  <a:pt x="366" y="525"/>
                </a:lnTo>
                <a:lnTo>
                  <a:pt x="363" y="521"/>
                </a:lnTo>
                <a:lnTo>
                  <a:pt x="362" y="516"/>
                </a:lnTo>
                <a:lnTo>
                  <a:pt x="363" y="512"/>
                </a:lnTo>
                <a:lnTo>
                  <a:pt x="366" y="507"/>
                </a:lnTo>
                <a:lnTo>
                  <a:pt x="370" y="505"/>
                </a:lnTo>
                <a:lnTo>
                  <a:pt x="374" y="504"/>
                </a:lnTo>
                <a:lnTo>
                  <a:pt x="616" y="504"/>
                </a:lnTo>
                <a:lnTo>
                  <a:pt x="621" y="505"/>
                </a:lnTo>
                <a:lnTo>
                  <a:pt x="625" y="507"/>
                </a:lnTo>
                <a:lnTo>
                  <a:pt x="627" y="512"/>
                </a:lnTo>
                <a:lnTo>
                  <a:pt x="628" y="516"/>
                </a:lnTo>
                <a:lnTo>
                  <a:pt x="627" y="521"/>
                </a:lnTo>
                <a:lnTo>
                  <a:pt x="625" y="525"/>
                </a:lnTo>
                <a:lnTo>
                  <a:pt x="621" y="527"/>
                </a:lnTo>
                <a:lnTo>
                  <a:pt x="616" y="528"/>
                </a:lnTo>
                <a:close/>
                <a:moveTo>
                  <a:pt x="323" y="127"/>
                </a:moveTo>
                <a:lnTo>
                  <a:pt x="171" y="279"/>
                </a:lnTo>
                <a:lnTo>
                  <a:pt x="168" y="282"/>
                </a:lnTo>
                <a:lnTo>
                  <a:pt x="164" y="282"/>
                </a:lnTo>
                <a:lnTo>
                  <a:pt x="158" y="282"/>
                </a:lnTo>
                <a:lnTo>
                  <a:pt x="155" y="279"/>
                </a:lnTo>
                <a:lnTo>
                  <a:pt x="94" y="218"/>
                </a:lnTo>
                <a:lnTo>
                  <a:pt x="92" y="214"/>
                </a:lnTo>
                <a:lnTo>
                  <a:pt x="91" y="209"/>
                </a:lnTo>
                <a:lnTo>
                  <a:pt x="92" y="205"/>
                </a:lnTo>
                <a:lnTo>
                  <a:pt x="94" y="201"/>
                </a:lnTo>
                <a:lnTo>
                  <a:pt x="98" y="198"/>
                </a:lnTo>
                <a:lnTo>
                  <a:pt x="103" y="197"/>
                </a:lnTo>
                <a:lnTo>
                  <a:pt x="107" y="198"/>
                </a:lnTo>
                <a:lnTo>
                  <a:pt x="111" y="201"/>
                </a:lnTo>
                <a:lnTo>
                  <a:pt x="164" y="253"/>
                </a:lnTo>
                <a:lnTo>
                  <a:pt x="306" y="111"/>
                </a:lnTo>
                <a:lnTo>
                  <a:pt x="309" y="109"/>
                </a:lnTo>
                <a:lnTo>
                  <a:pt x="314" y="108"/>
                </a:lnTo>
                <a:lnTo>
                  <a:pt x="318" y="109"/>
                </a:lnTo>
                <a:lnTo>
                  <a:pt x="323" y="111"/>
                </a:lnTo>
                <a:lnTo>
                  <a:pt x="325" y="114"/>
                </a:lnTo>
                <a:lnTo>
                  <a:pt x="326" y="119"/>
                </a:lnTo>
                <a:lnTo>
                  <a:pt x="325" y="124"/>
                </a:lnTo>
                <a:lnTo>
                  <a:pt x="323" y="127"/>
                </a:lnTo>
                <a:close/>
                <a:moveTo>
                  <a:pt x="323" y="414"/>
                </a:moveTo>
                <a:lnTo>
                  <a:pt x="171" y="565"/>
                </a:lnTo>
                <a:lnTo>
                  <a:pt x="168" y="568"/>
                </a:lnTo>
                <a:lnTo>
                  <a:pt x="164" y="569"/>
                </a:lnTo>
                <a:lnTo>
                  <a:pt x="158" y="568"/>
                </a:lnTo>
                <a:lnTo>
                  <a:pt x="155" y="565"/>
                </a:lnTo>
                <a:lnTo>
                  <a:pt x="94" y="505"/>
                </a:lnTo>
                <a:lnTo>
                  <a:pt x="92" y="502"/>
                </a:lnTo>
                <a:lnTo>
                  <a:pt x="91" y="497"/>
                </a:lnTo>
                <a:lnTo>
                  <a:pt x="92" y="493"/>
                </a:lnTo>
                <a:lnTo>
                  <a:pt x="94" y="488"/>
                </a:lnTo>
                <a:lnTo>
                  <a:pt x="98" y="486"/>
                </a:lnTo>
                <a:lnTo>
                  <a:pt x="103" y="485"/>
                </a:lnTo>
                <a:lnTo>
                  <a:pt x="107" y="486"/>
                </a:lnTo>
                <a:lnTo>
                  <a:pt x="111" y="488"/>
                </a:lnTo>
                <a:lnTo>
                  <a:pt x="164" y="540"/>
                </a:lnTo>
                <a:lnTo>
                  <a:pt x="306" y="397"/>
                </a:lnTo>
                <a:lnTo>
                  <a:pt x="309" y="395"/>
                </a:lnTo>
                <a:lnTo>
                  <a:pt x="314" y="394"/>
                </a:lnTo>
                <a:lnTo>
                  <a:pt x="318" y="395"/>
                </a:lnTo>
                <a:lnTo>
                  <a:pt x="323" y="398"/>
                </a:lnTo>
                <a:lnTo>
                  <a:pt x="325" y="401"/>
                </a:lnTo>
                <a:lnTo>
                  <a:pt x="326" y="406"/>
                </a:lnTo>
                <a:lnTo>
                  <a:pt x="325" y="410"/>
                </a:lnTo>
                <a:lnTo>
                  <a:pt x="323" y="414"/>
                </a:lnTo>
                <a:close/>
                <a:moveTo>
                  <a:pt x="707" y="0"/>
                </a:moveTo>
                <a:lnTo>
                  <a:pt x="12" y="0"/>
                </a:lnTo>
                <a:lnTo>
                  <a:pt x="8" y="2"/>
                </a:lnTo>
                <a:lnTo>
                  <a:pt x="3" y="5"/>
                </a:lnTo>
                <a:lnTo>
                  <a:pt x="1" y="8"/>
                </a:lnTo>
                <a:lnTo>
                  <a:pt x="0" y="13"/>
                </a:lnTo>
                <a:lnTo>
                  <a:pt x="0" y="707"/>
                </a:lnTo>
                <a:lnTo>
                  <a:pt x="1" y="713"/>
                </a:lnTo>
                <a:lnTo>
                  <a:pt x="3" y="716"/>
                </a:lnTo>
                <a:lnTo>
                  <a:pt x="8" y="719"/>
                </a:lnTo>
                <a:lnTo>
                  <a:pt x="12" y="719"/>
                </a:lnTo>
                <a:lnTo>
                  <a:pt x="707" y="719"/>
                </a:lnTo>
                <a:lnTo>
                  <a:pt x="711" y="719"/>
                </a:lnTo>
                <a:lnTo>
                  <a:pt x="716" y="716"/>
                </a:lnTo>
                <a:lnTo>
                  <a:pt x="718" y="713"/>
                </a:lnTo>
                <a:lnTo>
                  <a:pt x="719" y="707"/>
                </a:lnTo>
                <a:lnTo>
                  <a:pt x="719" y="13"/>
                </a:lnTo>
                <a:lnTo>
                  <a:pt x="718" y="8"/>
                </a:lnTo>
                <a:lnTo>
                  <a:pt x="716" y="5"/>
                </a:lnTo>
                <a:lnTo>
                  <a:pt x="711" y="2"/>
                </a:lnTo>
                <a:lnTo>
                  <a:pt x="70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fr-FR" dirty="0"/>
          </a:p>
        </p:txBody>
      </p:sp>
      <p:sp>
        <p:nvSpPr>
          <p:cNvPr id="47" name="Forme libre 1676" descr="Icône de case à cocher. ">
            <a:extLst>
              <a:ext uri="{FF2B5EF4-FFF2-40B4-BE49-F238E27FC236}">
                <a16:creationId xmlns:a16="http://schemas.microsoft.com/office/drawing/2014/main" id="{1E94A12A-6CF1-43CB-E020-894EAB28575E}"/>
              </a:ext>
            </a:extLst>
          </p:cNvPr>
          <p:cNvSpPr>
            <a:spLocks noEditPoints="1"/>
          </p:cNvSpPr>
          <p:nvPr/>
        </p:nvSpPr>
        <p:spPr bwMode="auto">
          <a:xfrm>
            <a:off x="4698374" y="5353558"/>
            <a:ext cx="345758" cy="345758"/>
          </a:xfrm>
          <a:custGeom>
            <a:avLst/>
            <a:gdLst>
              <a:gd name="T0" fmla="*/ 374 w 719"/>
              <a:gd name="T1" fmla="*/ 267 h 719"/>
              <a:gd name="T2" fmla="*/ 366 w 719"/>
              <a:gd name="T3" fmla="*/ 263 h 719"/>
              <a:gd name="T4" fmla="*/ 362 w 719"/>
              <a:gd name="T5" fmla="*/ 254 h 719"/>
              <a:gd name="T6" fmla="*/ 366 w 719"/>
              <a:gd name="T7" fmla="*/ 247 h 719"/>
              <a:gd name="T8" fmla="*/ 374 w 719"/>
              <a:gd name="T9" fmla="*/ 243 h 719"/>
              <a:gd name="T10" fmla="*/ 621 w 719"/>
              <a:gd name="T11" fmla="*/ 244 h 719"/>
              <a:gd name="T12" fmla="*/ 627 w 719"/>
              <a:gd name="T13" fmla="*/ 250 h 719"/>
              <a:gd name="T14" fmla="*/ 627 w 719"/>
              <a:gd name="T15" fmla="*/ 260 h 719"/>
              <a:gd name="T16" fmla="*/ 621 w 719"/>
              <a:gd name="T17" fmla="*/ 265 h 719"/>
              <a:gd name="T18" fmla="*/ 616 w 719"/>
              <a:gd name="T19" fmla="*/ 528 h 719"/>
              <a:gd name="T20" fmla="*/ 370 w 719"/>
              <a:gd name="T21" fmla="*/ 527 h 719"/>
              <a:gd name="T22" fmla="*/ 363 w 719"/>
              <a:gd name="T23" fmla="*/ 521 h 719"/>
              <a:gd name="T24" fmla="*/ 363 w 719"/>
              <a:gd name="T25" fmla="*/ 512 h 719"/>
              <a:gd name="T26" fmla="*/ 370 w 719"/>
              <a:gd name="T27" fmla="*/ 505 h 719"/>
              <a:gd name="T28" fmla="*/ 616 w 719"/>
              <a:gd name="T29" fmla="*/ 504 h 719"/>
              <a:gd name="T30" fmla="*/ 625 w 719"/>
              <a:gd name="T31" fmla="*/ 507 h 719"/>
              <a:gd name="T32" fmla="*/ 628 w 719"/>
              <a:gd name="T33" fmla="*/ 516 h 719"/>
              <a:gd name="T34" fmla="*/ 625 w 719"/>
              <a:gd name="T35" fmla="*/ 525 h 719"/>
              <a:gd name="T36" fmla="*/ 616 w 719"/>
              <a:gd name="T37" fmla="*/ 528 h 719"/>
              <a:gd name="T38" fmla="*/ 171 w 719"/>
              <a:gd name="T39" fmla="*/ 279 h 719"/>
              <a:gd name="T40" fmla="*/ 164 w 719"/>
              <a:gd name="T41" fmla="*/ 282 h 719"/>
              <a:gd name="T42" fmla="*/ 155 w 719"/>
              <a:gd name="T43" fmla="*/ 279 h 719"/>
              <a:gd name="T44" fmla="*/ 92 w 719"/>
              <a:gd name="T45" fmla="*/ 214 h 719"/>
              <a:gd name="T46" fmla="*/ 92 w 719"/>
              <a:gd name="T47" fmla="*/ 205 h 719"/>
              <a:gd name="T48" fmla="*/ 98 w 719"/>
              <a:gd name="T49" fmla="*/ 198 h 719"/>
              <a:gd name="T50" fmla="*/ 107 w 719"/>
              <a:gd name="T51" fmla="*/ 198 h 719"/>
              <a:gd name="T52" fmla="*/ 164 w 719"/>
              <a:gd name="T53" fmla="*/ 253 h 719"/>
              <a:gd name="T54" fmla="*/ 309 w 719"/>
              <a:gd name="T55" fmla="*/ 109 h 719"/>
              <a:gd name="T56" fmla="*/ 318 w 719"/>
              <a:gd name="T57" fmla="*/ 109 h 719"/>
              <a:gd name="T58" fmla="*/ 325 w 719"/>
              <a:gd name="T59" fmla="*/ 114 h 719"/>
              <a:gd name="T60" fmla="*/ 325 w 719"/>
              <a:gd name="T61" fmla="*/ 124 h 719"/>
              <a:gd name="T62" fmla="*/ 323 w 719"/>
              <a:gd name="T63" fmla="*/ 414 h 719"/>
              <a:gd name="T64" fmla="*/ 168 w 719"/>
              <a:gd name="T65" fmla="*/ 568 h 719"/>
              <a:gd name="T66" fmla="*/ 158 w 719"/>
              <a:gd name="T67" fmla="*/ 568 h 719"/>
              <a:gd name="T68" fmla="*/ 94 w 719"/>
              <a:gd name="T69" fmla="*/ 505 h 719"/>
              <a:gd name="T70" fmla="*/ 91 w 719"/>
              <a:gd name="T71" fmla="*/ 497 h 719"/>
              <a:gd name="T72" fmla="*/ 94 w 719"/>
              <a:gd name="T73" fmla="*/ 488 h 719"/>
              <a:gd name="T74" fmla="*/ 103 w 719"/>
              <a:gd name="T75" fmla="*/ 485 h 719"/>
              <a:gd name="T76" fmla="*/ 111 w 719"/>
              <a:gd name="T77" fmla="*/ 488 h 719"/>
              <a:gd name="T78" fmla="*/ 306 w 719"/>
              <a:gd name="T79" fmla="*/ 397 h 719"/>
              <a:gd name="T80" fmla="*/ 314 w 719"/>
              <a:gd name="T81" fmla="*/ 394 h 719"/>
              <a:gd name="T82" fmla="*/ 323 w 719"/>
              <a:gd name="T83" fmla="*/ 398 h 719"/>
              <a:gd name="T84" fmla="*/ 326 w 719"/>
              <a:gd name="T85" fmla="*/ 406 h 719"/>
              <a:gd name="T86" fmla="*/ 323 w 719"/>
              <a:gd name="T87" fmla="*/ 414 h 719"/>
              <a:gd name="T88" fmla="*/ 12 w 719"/>
              <a:gd name="T89" fmla="*/ 0 h 719"/>
              <a:gd name="T90" fmla="*/ 3 w 719"/>
              <a:gd name="T91" fmla="*/ 5 h 719"/>
              <a:gd name="T92" fmla="*/ 0 w 719"/>
              <a:gd name="T93" fmla="*/ 13 h 719"/>
              <a:gd name="T94" fmla="*/ 1 w 719"/>
              <a:gd name="T95" fmla="*/ 713 h 719"/>
              <a:gd name="T96" fmla="*/ 8 w 719"/>
              <a:gd name="T97" fmla="*/ 719 h 719"/>
              <a:gd name="T98" fmla="*/ 707 w 719"/>
              <a:gd name="T99" fmla="*/ 719 h 719"/>
              <a:gd name="T100" fmla="*/ 716 w 719"/>
              <a:gd name="T101" fmla="*/ 716 h 719"/>
              <a:gd name="T102" fmla="*/ 719 w 719"/>
              <a:gd name="T103" fmla="*/ 707 h 719"/>
              <a:gd name="T104" fmla="*/ 718 w 719"/>
              <a:gd name="T105" fmla="*/ 8 h 719"/>
              <a:gd name="T106" fmla="*/ 711 w 719"/>
              <a:gd name="T107" fmla="*/ 2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19" h="719">
                <a:moveTo>
                  <a:pt x="616" y="267"/>
                </a:moveTo>
                <a:lnTo>
                  <a:pt x="374" y="267"/>
                </a:lnTo>
                <a:lnTo>
                  <a:pt x="370" y="265"/>
                </a:lnTo>
                <a:lnTo>
                  <a:pt x="366" y="263"/>
                </a:lnTo>
                <a:lnTo>
                  <a:pt x="363" y="260"/>
                </a:lnTo>
                <a:lnTo>
                  <a:pt x="362" y="254"/>
                </a:lnTo>
                <a:lnTo>
                  <a:pt x="363" y="250"/>
                </a:lnTo>
                <a:lnTo>
                  <a:pt x="366" y="247"/>
                </a:lnTo>
                <a:lnTo>
                  <a:pt x="370" y="244"/>
                </a:lnTo>
                <a:lnTo>
                  <a:pt x="374" y="243"/>
                </a:lnTo>
                <a:lnTo>
                  <a:pt x="616" y="243"/>
                </a:lnTo>
                <a:lnTo>
                  <a:pt x="621" y="244"/>
                </a:lnTo>
                <a:lnTo>
                  <a:pt x="625" y="247"/>
                </a:lnTo>
                <a:lnTo>
                  <a:pt x="627" y="250"/>
                </a:lnTo>
                <a:lnTo>
                  <a:pt x="628" y="254"/>
                </a:lnTo>
                <a:lnTo>
                  <a:pt x="627" y="260"/>
                </a:lnTo>
                <a:lnTo>
                  <a:pt x="625" y="263"/>
                </a:lnTo>
                <a:lnTo>
                  <a:pt x="621" y="265"/>
                </a:lnTo>
                <a:lnTo>
                  <a:pt x="616" y="267"/>
                </a:lnTo>
                <a:close/>
                <a:moveTo>
                  <a:pt x="616" y="528"/>
                </a:moveTo>
                <a:lnTo>
                  <a:pt x="374" y="528"/>
                </a:lnTo>
                <a:lnTo>
                  <a:pt x="370" y="527"/>
                </a:lnTo>
                <a:lnTo>
                  <a:pt x="366" y="525"/>
                </a:lnTo>
                <a:lnTo>
                  <a:pt x="363" y="521"/>
                </a:lnTo>
                <a:lnTo>
                  <a:pt x="362" y="516"/>
                </a:lnTo>
                <a:lnTo>
                  <a:pt x="363" y="512"/>
                </a:lnTo>
                <a:lnTo>
                  <a:pt x="366" y="507"/>
                </a:lnTo>
                <a:lnTo>
                  <a:pt x="370" y="505"/>
                </a:lnTo>
                <a:lnTo>
                  <a:pt x="374" y="504"/>
                </a:lnTo>
                <a:lnTo>
                  <a:pt x="616" y="504"/>
                </a:lnTo>
                <a:lnTo>
                  <a:pt x="621" y="505"/>
                </a:lnTo>
                <a:lnTo>
                  <a:pt x="625" y="507"/>
                </a:lnTo>
                <a:lnTo>
                  <a:pt x="627" y="512"/>
                </a:lnTo>
                <a:lnTo>
                  <a:pt x="628" y="516"/>
                </a:lnTo>
                <a:lnTo>
                  <a:pt x="627" y="521"/>
                </a:lnTo>
                <a:lnTo>
                  <a:pt x="625" y="525"/>
                </a:lnTo>
                <a:lnTo>
                  <a:pt x="621" y="527"/>
                </a:lnTo>
                <a:lnTo>
                  <a:pt x="616" y="528"/>
                </a:lnTo>
                <a:close/>
                <a:moveTo>
                  <a:pt x="323" y="127"/>
                </a:moveTo>
                <a:lnTo>
                  <a:pt x="171" y="279"/>
                </a:lnTo>
                <a:lnTo>
                  <a:pt x="168" y="282"/>
                </a:lnTo>
                <a:lnTo>
                  <a:pt x="164" y="282"/>
                </a:lnTo>
                <a:lnTo>
                  <a:pt x="158" y="282"/>
                </a:lnTo>
                <a:lnTo>
                  <a:pt x="155" y="279"/>
                </a:lnTo>
                <a:lnTo>
                  <a:pt x="94" y="218"/>
                </a:lnTo>
                <a:lnTo>
                  <a:pt x="92" y="214"/>
                </a:lnTo>
                <a:lnTo>
                  <a:pt x="91" y="209"/>
                </a:lnTo>
                <a:lnTo>
                  <a:pt x="92" y="205"/>
                </a:lnTo>
                <a:lnTo>
                  <a:pt x="94" y="201"/>
                </a:lnTo>
                <a:lnTo>
                  <a:pt x="98" y="198"/>
                </a:lnTo>
                <a:lnTo>
                  <a:pt x="103" y="197"/>
                </a:lnTo>
                <a:lnTo>
                  <a:pt x="107" y="198"/>
                </a:lnTo>
                <a:lnTo>
                  <a:pt x="111" y="201"/>
                </a:lnTo>
                <a:lnTo>
                  <a:pt x="164" y="253"/>
                </a:lnTo>
                <a:lnTo>
                  <a:pt x="306" y="111"/>
                </a:lnTo>
                <a:lnTo>
                  <a:pt x="309" y="109"/>
                </a:lnTo>
                <a:lnTo>
                  <a:pt x="314" y="108"/>
                </a:lnTo>
                <a:lnTo>
                  <a:pt x="318" y="109"/>
                </a:lnTo>
                <a:lnTo>
                  <a:pt x="323" y="111"/>
                </a:lnTo>
                <a:lnTo>
                  <a:pt x="325" y="114"/>
                </a:lnTo>
                <a:lnTo>
                  <a:pt x="326" y="119"/>
                </a:lnTo>
                <a:lnTo>
                  <a:pt x="325" y="124"/>
                </a:lnTo>
                <a:lnTo>
                  <a:pt x="323" y="127"/>
                </a:lnTo>
                <a:close/>
                <a:moveTo>
                  <a:pt x="323" y="414"/>
                </a:moveTo>
                <a:lnTo>
                  <a:pt x="171" y="565"/>
                </a:lnTo>
                <a:lnTo>
                  <a:pt x="168" y="568"/>
                </a:lnTo>
                <a:lnTo>
                  <a:pt x="164" y="569"/>
                </a:lnTo>
                <a:lnTo>
                  <a:pt x="158" y="568"/>
                </a:lnTo>
                <a:lnTo>
                  <a:pt x="155" y="565"/>
                </a:lnTo>
                <a:lnTo>
                  <a:pt x="94" y="505"/>
                </a:lnTo>
                <a:lnTo>
                  <a:pt x="92" y="502"/>
                </a:lnTo>
                <a:lnTo>
                  <a:pt x="91" y="497"/>
                </a:lnTo>
                <a:lnTo>
                  <a:pt x="92" y="493"/>
                </a:lnTo>
                <a:lnTo>
                  <a:pt x="94" y="488"/>
                </a:lnTo>
                <a:lnTo>
                  <a:pt x="98" y="486"/>
                </a:lnTo>
                <a:lnTo>
                  <a:pt x="103" y="485"/>
                </a:lnTo>
                <a:lnTo>
                  <a:pt x="107" y="486"/>
                </a:lnTo>
                <a:lnTo>
                  <a:pt x="111" y="488"/>
                </a:lnTo>
                <a:lnTo>
                  <a:pt x="164" y="540"/>
                </a:lnTo>
                <a:lnTo>
                  <a:pt x="306" y="397"/>
                </a:lnTo>
                <a:lnTo>
                  <a:pt x="309" y="395"/>
                </a:lnTo>
                <a:lnTo>
                  <a:pt x="314" y="394"/>
                </a:lnTo>
                <a:lnTo>
                  <a:pt x="318" y="395"/>
                </a:lnTo>
                <a:lnTo>
                  <a:pt x="323" y="398"/>
                </a:lnTo>
                <a:lnTo>
                  <a:pt x="325" y="401"/>
                </a:lnTo>
                <a:lnTo>
                  <a:pt x="326" y="406"/>
                </a:lnTo>
                <a:lnTo>
                  <a:pt x="325" y="410"/>
                </a:lnTo>
                <a:lnTo>
                  <a:pt x="323" y="414"/>
                </a:lnTo>
                <a:close/>
                <a:moveTo>
                  <a:pt x="707" y="0"/>
                </a:moveTo>
                <a:lnTo>
                  <a:pt x="12" y="0"/>
                </a:lnTo>
                <a:lnTo>
                  <a:pt x="8" y="2"/>
                </a:lnTo>
                <a:lnTo>
                  <a:pt x="3" y="5"/>
                </a:lnTo>
                <a:lnTo>
                  <a:pt x="1" y="8"/>
                </a:lnTo>
                <a:lnTo>
                  <a:pt x="0" y="13"/>
                </a:lnTo>
                <a:lnTo>
                  <a:pt x="0" y="707"/>
                </a:lnTo>
                <a:lnTo>
                  <a:pt x="1" y="713"/>
                </a:lnTo>
                <a:lnTo>
                  <a:pt x="3" y="716"/>
                </a:lnTo>
                <a:lnTo>
                  <a:pt x="8" y="719"/>
                </a:lnTo>
                <a:lnTo>
                  <a:pt x="12" y="719"/>
                </a:lnTo>
                <a:lnTo>
                  <a:pt x="707" y="719"/>
                </a:lnTo>
                <a:lnTo>
                  <a:pt x="711" y="719"/>
                </a:lnTo>
                <a:lnTo>
                  <a:pt x="716" y="716"/>
                </a:lnTo>
                <a:lnTo>
                  <a:pt x="718" y="713"/>
                </a:lnTo>
                <a:lnTo>
                  <a:pt x="719" y="707"/>
                </a:lnTo>
                <a:lnTo>
                  <a:pt x="719" y="13"/>
                </a:lnTo>
                <a:lnTo>
                  <a:pt x="718" y="8"/>
                </a:lnTo>
                <a:lnTo>
                  <a:pt x="716" y="5"/>
                </a:lnTo>
                <a:lnTo>
                  <a:pt x="711" y="2"/>
                </a:lnTo>
                <a:lnTo>
                  <a:pt x="70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fr-FR" dirty="0"/>
          </a:p>
        </p:txBody>
      </p:sp>
      <p:sp>
        <p:nvSpPr>
          <p:cNvPr id="48" name="Forme libre 1676" descr="Icône de case à cocher. ">
            <a:extLst>
              <a:ext uri="{FF2B5EF4-FFF2-40B4-BE49-F238E27FC236}">
                <a16:creationId xmlns:a16="http://schemas.microsoft.com/office/drawing/2014/main" id="{C86D5615-87BD-0DBB-6B3A-56B6B032E642}"/>
              </a:ext>
            </a:extLst>
          </p:cNvPr>
          <p:cNvSpPr>
            <a:spLocks noEditPoints="1"/>
          </p:cNvSpPr>
          <p:nvPr/>
        </p:nvSpPr>
        <p:spPr bwMode="auto">
          <a:xfrm>
            <a:off x="3938745" y="3550892"/>
            <a:ext cx="345758" cy="345758"/>
          </a:xfrm>
          <a:custGeom>
            <a:avLst/>
            <a:gdLst>
              <a:gd name="T0" fmla="*/ 374 w 719"/>
              <a:gd name="T1" fmla="*/ 267 h 719"/>
              <a:gd name="T2" fmla="*/ 366 w 719"/>
              <a:gd name="T3" fmla="*/ 263 h 719"/>
              <a:gd name="T4" fmla="*/ 362 w 719"/>
              <a:gd name="T5" fmla="*/ 254 h 719"/>
              <a:gd name="T6" fmla="*/ 366 w 719"/>
              <a:gd name="T7" fmla="*/ 247 h 719"/>
              <a:gd name="T8" fmla="*/ 374 w 719"/>
              <a:gd name="T9" fmla="*/ 243 h 719"/>
              <a:gd name="T10" fmla="*/ 621 w 719"/>
              <a:gd name="T11" fmla="*/ 244 h 719"/>
              <a:gd name="T12" fmla="*/ 627 w 719"/>
              <a:gd name="T13" fmla="*/ 250 h 719"/>
              <a:gd name="T14" fmla="*/ 627 w 719"/>
              <a:gd name="T15" fmla="*/ 260 h 719"/>
              <a:gd name="T16" fmla="*/ 621 w 719"/>
              <a:gd name="T17" fmla="*/ 265 h 719"/>
              <a:gd name="T18" fmla="*/ 616 w 719"/>
              <a:gd name="T19" fmla="*/ 528 h 719"/>
              <a:gd name="T20" fmla="*/ 370 w 719"/>
              <a:gd name="T21" fmla="*/ 527 h 719"/>
              <a:gd name="T22" fmla="*/ 363 w 719"/>
              <a:gd name="T23" fmla="*/ 521 h 719"/>
              <a:gd name="T24" fmla="*/ 363 w 719"/>
              <a:gd name="T25" fmla="*/ 512 h 719"/>
              <a:gd name="T26" fmla="*/ 370 w 719"/>
              <a:gd name="T27" fmla="*/ 505 h 719"/>
              <a:gd name="T28" fmla="*/ 616 w 719"/>
              <a:gd name="T29" fmla="*/ 504 h 719"/>
              <a:gd name="T30" fmla="*/ 625 w 719"/>
              <a:gd name="T31" fmla="*/ 507 h 719"/>
              <a:gd name="T32" fmla="*/ 628 w 719"/>
              <a:gd name="T33" fmla="*/ 516 h 719"/>
              <a:gd name="T34" fmla="*/ 625 w 719"/>
              <a:gd name="T35" fmla="*/ 525 h 719"/>
              <a:gd name="T36" fmla="*/ 616 w 719"/>
              <a:gd name="T37" fmla="*/ 528 h 719"/>
              <a:gd name="T38" fmla="*/ 171 w 719"/>
              <a:gd name="T39" fmla="*/ 279 h 719"/>
              <a:gd name="T40" fmla="*/ 164 w 719"/>
              <a:gd name="T41" fmla="*/ 282 h 719"/>
              <a:gd name="T42" fmla="*/ 155 w 719"/>
              <a:gd name="T43" fmla="*/ 279 h 719"/>
              <a:gd name="T44" fmla="*/ 92 w 719"/>
              <a:gd name="T45" fmla="*/ 214 h 719"/>
              <a:gd name="T46" fmla="*/ 92 w 719"/>
              <a:gd name="T47" fmla="*/ 205 h 719"/>
              <a:gd name="T48" fmla="*/ 98 w 719"/>
              <a:gd name="T49" fmla="*/ 198 h 719"/>
              <a:gd name="T50" fmla="*/ 107 w 719"/>
              <a:gd name="T51" fmla="*/ 198 h 719"/>
              <a:gd name="T52" fmla="*/ 164 w 719"/>
              <a:gd name="T53" fmla="*/ 253 h 719"/>
              <a:gd name="T54" fmla="*/ 309 w 719"/>
              <a:gd name="T55" fmla="*/ 109 h 719"/>
              <a:gd name="T56" fmla="*/ 318 w 719"/>
              <a:gd name="T57" fmla="*/ 109 h 719"/>
              <a:gd name="T58" fmla="*/ 325 w 719"/>
              <a:gd name="T59" fmla="*/ 114 h 719"/>
              <a:gd name="T60" fmla="*/ 325 w 719"/>
              <a:gd name="T61" fmla="*/ 124 h 719"/>
              <a:gd name="T62" fmla="*/ 323 w 719"/>
              <a:gd name="T63" fmla="*/ 414 h 719"/>
              <a:gd name="T64" fmla="*/ 168 w 719"/>
              <a:gd name="T65" fmla="*/ 568 h 719"/>
              <a:gd name="T66" fmla="*/ 158 w 719"/>
              <a:gd name="T67" fmla="*/ 568 h 719"/>
              <a:gd name="T68" fmla="*/ 94 w 719"/>
              <a:gd name="T69" fmla="*/ 505 h 719"/>
              <a:gd name="T70" fmla="*/ 91 w 719"/>
              <a:gd name="T71" fmla="*/ 497 h 719"/>
              <a:gd name="T72" fmla="*/ 94 w 719"/>
              <a:gd name="T73" fmla="*/ 488 h 719"/>
              <a:gd name="T74" fmla="*/ 103 w 719"/>
              <a:gd name="T75" fmla="*/ 485 h 719"/>
              <a:gd name="T76" fmla="*/ 111 w 719"/>
              <a:gd name="T77" fmla="*/ 488 h 719"/>
              <a:gd name="T78" fmla="*/ 306 w 719"/>
              <a:gd name="T79" fmla="*/ 397 h 719"/>
              <a:gd name="T80" fmla="*/ 314 w 719"/>
              <a:gd name="T81" fmla="*/ 394 h 719"/>
              <a:gd name="T82" fmla="*/ 323 w 719"/>
              <a:gd name="T83" fmla="*/ 398 h 719"/>
              <a:gd name="T84" fmla="*/ 326 w 719"/>
              <a:gd name="T85" fmla="*/ 406 h 719"/>
              <a:gd name="T86" fmla="*/ 323 w 719"/>
              <a:gd name="T87" fmla="*/ 414 h 719"/>
              <a:gd name="T88" fmla="*/ 12 w 719"/>
              <a:gd name="T89" fmla="*/ 0 h 719"/>
              <a:gd name="T90" fmla="*/ 3 w 719"/>
              <a:gd name="T91" fmla="*/ 5 h 719"/>
              <a:gd name="T92" fmla="*/ 0 w 719"/>
              <a:gd name="T93" fmla="*/ 13 h 719"/>
              <a:gd name="T94" fmla="*/ 1 w 719"/>
              <a:gd name="T95" fmla="*/ 713 h 719"/>
              <a:gd name="T96" fmla="*/ 8 w 719"/>
              <a:gd name="T97" fmla="*/ 719 h 719"/>
              <a:gd name="T98" fmla="*/ 707 w 719"/>
              <a:gd name="T99" fmla="*/ 719 h 719"/>
              <a:gd name="T100" fmla="*/ 716 w 719"/>
              <a:gd name="T101" fmla="*/ 716 h 719"/>
              <a:gd name="T102" fmla="*/ 719 w 719"/>
              <a:gd name="T103" fmla="*/ 707 h 719"/>
              <a:gd name="T104" fmla="*/ 718 w 719"/>
              <a:gd name="T105" fmla="*/ 8 h 719"/>
              <a:gd name="T106" fmla="*/ 711 w 719"/>
              <a:gd name="T107" fmla="*/ 2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19" h="719">
                <a:moveTo>
                  <a:pt x="616" y="267"/>
                </a:moveTo>
                <a:lnTo>
                  <a:pt x="374" y="267"/>
                </a:lnTo>
                <a:lnTo>
                  <a:pt x="370" y="265"/>
                </a:lnTo>
                <a:lnTo>
                  <a:pt x="366" y="263"/>
                </a:lnTo>
                <a:lnTo>
                  <a:pt x="363" y="260"/>
                </a:lnTo>
                <a:lnTo>
                  <a:pt x="362" y="254"/>
                </a:lnTo>
                <a:lnTo>
                  <a:pt x="363" y="250"/>
                </a:lnTo>
                <a:lnTo>
                  <a:pt x="366" y="247"/>
                </a:lnTo>
                <a:lnTo>
                  <a:pt x="370" y="244"/>
                </a:lnTo>
                <a:lnTo>
                  <a:pt x="374" y="243"/>
                </a:lnTo>
                <a:lnTo>
                  <a:pt x="616" y="243"/>
                </a:lnTo>
                <a:lnTo>
                  <a:pt x="621" y="244"/>
                </a:lnTo>
                <a:lnTo>
                  <a:pt x="625" y="247"/>
                </a:lnTo>
                <a:lnTo>
                  <a:pt x="627" y="250"/>
                </a:lnTo>
                <a:lnTo>
                  <a:pt x="628" y="254"/>
                </a:lnTo>
                <a:lnTo>
                  <a:pt x="627" y="260"/>
                </a:lnTo>
                <a:lnTo>
                  <a:pt x="625" y="263"/>
                </a:lnTo>
                <a:lnTo>
                  <a:pt x="621" y="265"/>
                </a:lnTo>
                <a:lnTo>
                  <a:pt x="616" y="267"/>
                </a:lnTo>
                <a:close/>
                <a:moveTo>
                  <a:pt x="616" y="528"/>
                </a:moveTo>
                <a:lnTo>
                  <a:pt x="374" y="528"/>
                </a:lnTo>
                <a:lnTo>
                  <a:pt x="370" y="527"/>
                </a:lnTo>
                <a:lnTo>
                  <a:pt x="366" y="525"/>
                </a:lnTo>
                <a:lnTo>
                  <a:pt x="363" y="521"/>
                </a:lnTo>
                <a:lnTo>
                  <a:pt x="362" y="516"/>
                </a:lnTo>
                <a:lnTo>
                  <a:pt x="363" y="512"/>
                </a:lnTo>
                <a:lnTo>
                  <a:pt x="366" y="507"/>
                </a:lnTo>
                <a:lnTo>
                  <a:pt x="370" y="505"/>
                </a:lnTo>
                <a:lnTo>
                  <a:pt x="374" y="504"/>
                </a:lnTo>
                <a:lnTo>
                  <a:pt x="616" y="504"/>
                </a:lnTo>
                <a:lnTo>
                  <a:pt x="621" y="505"/>
                </a:lnTo>
                <a:lnTo>
                  <a:pt x="625" y="507"/>
                </a:lnTo>
                <a:lnTo>
                  <a:pt x="627" y="512"/>
                </a:lnTo>
                <a:lnTo>
                  <a:pt x="628" y="516"/>
                </a:lnTo>
                <a:lnTo>
                  <a:pt x="627" y="521"/>
                </a:lnTo>
                <a:lnTo>
                  <a:pt x="625" y="525"/>
                </a:lnTo>
                <a:lnTo>
                  <a:pt x="621" y="527"/>
                </a:lnTo>
                <a:lnTo>
                  <a:pt x="616" y="528"/>
                </a:lnTo>
                <a:close/>
                <a:moveTo>
                  <a:pt x="323" y="127"/>
                </a:moveTo>
                <a:lnTo>
                  <a:pt x="171" y="279"/>
                </a:lnTo>
                <a:lnTo>
                  <a:pt x="168" y="282"/>
                </a:lnTo>
                <a:lnTo>
                  <a:pt x="164" y="282"/>
                </a:lnTo>
                <a:lnTo>
                  <a:pt x="158" y="282"/>
                </a:lnTo>
                <a:lnTo>
                  <a:pt x="155" y="279"/>
                </a:lnTo>
                <a:lnTo>
                  <a:pt x="94" y="218"/>
                </a:lnTo>
                <a:lnTo>
                  <a:pt x="92" y="214"/>
                </a:lnTo>
                <a:lnTo>
                  <a:pt x="91" y="209"/>
                </a:lnTo>
                <a:lnTo>
                  <a:pt x="92" y="205"/>
                </a:lnTo>
                <a:lnTo>
                  <a:pt x="94" y="201"/>
                </a:lnTo>
                <a:lnTo>
                  <a:pt x="98" y="198"/>
                </a:lnTo>
                <a:lnTo>
                  <a:pt x="103" y="197"/>
                </a:lnTo>
                <a:lnTo>
                  <a:pt x="107" y="198"/>
                </a:lnTo>
                <a:lnTo>
                  <a:pt x="111" y="201"/>
                </a:lnTo>
                <a:lnTo>
                  <a:pt x="164" y="253"/>
                </a:lnTo>
                <a:lnTo>
                  <a:pt x="306" y="111"/>
                </a:lnTo>
                <a:lnTo>
                  <a:pt x="309" y="109"/>
                </a:lnTo>
                <a:lnTo>
                  <a:pt x="314" y="108"/>
                </a:lnTo>
                <a:lnTo>
                  <a:pt x="318" y="109"/>
                </a:lnTo>
                <a:lnTo>
                  <a:pt x="323" y="111"/>
                </a:lnTo>
                <a:lnTo>
                  <a:pt x="325" y="114"/>
                </a:lnTo>
                <a:lnTo>
                  <a:pt x="326" y="119"/>
                </a:lnTo>
                <a:lnTo>
                  <a:pt x="325" y="124"/>
                </a:lnTo>
                <a:lnTo>
                  <a:pt x="323" y="127"/>
                </a:lnTo>
                <a:close/>
                <a:moveTo>
                  <a:pt x="323" y="414"/>
                </a:moveTo>
                <a:lnTo>
                  <a:pt x="171" y="565"/>
                </a:lnTo>
                <a:lnTo>
                  <a:pt x="168" y="568"/>
                </a:lnTo>
                <a:lnTo>
                  <a:pt x="164" y="569"/>
                </a:lnTo>
                <a:lnTo>
                  <a:pt x="158" y="568"/>
                </a:lnTo>
                <a:lnTo>
                  <a:pt x="155" y="565"/>
                </a:lnTo>
                <a:lnTo>
                  <a:pt x="94" y="505"/>
                </a:lnTo>
                <a:lnTo>
                  <a:pt x="92" y="502"/>
                </a:lnTo>
                <a:lnTo>
                  <a:pt x="91" y="497"/>
                </a:lnTo>
                <a:lnTo>
                  <a:pt x="92" y="493"/>
                </a:lnTo>
                <a:lnTo>
                  <a:pt x="94" y="488"/>
                </a:lnTo>
                <a:lnTo>
                  <a:pt x="98" y="486"/>
                </a:lnTo>
                <a:lnTo>
                  <a:pt x="103" y="485"/>
                </a:lnTo>
                <a:lnTo>
                  <a:pt x="107" y="486"/>
                </a:lnTo>
                <a:lnTo>
                  <a:pt x="111" y="488"/>
                </a:lnTo>
                <a:lnTo>
                  <a:pt x="164" y="540"/>
                </a:lnTo>
                <a:lnTo>
                  <a:pt x="306" y="397"/>
                </a:lnTo>
                <a:lnTo>
                  <a:pt x="309" y="395"/>
                </a:lnTo>
                <a:lnTo>
                  <a:pt x="314" y="394"/>
                </a:lnTo>
                <a:lnTo>
                  <a:pt x="318" y="395"/>
                </a:lnTo>
                <a:lnTo>
                  <a:pt x="323" y="398"/>
                </a:lnTo>
                <a:lnTo>
                  <a:pt x="325" y="401"/>
                </a:lnTo>
                <a:lnTo>
                  <a:pt x="326" y="406"/>
                </a:lnTo>
                <a:lnTo>
                  <a:pt x="325" y="410"/>
                </a:lnTo>
                <a:lnTo>
                  <a:pt x="323" y="414"/>
                </a:lnTo>
                <a:close/>
                <a:moveTo>
                  <a:pt x="707" y="0"/>
                </a:moveTo>
                <a:lnTo>
                  <a:pt x="12" y="0"/>
                </a:lnTo>
                <a:lnTo>
                  <a:pt x="8" y="2"/>
                </a:lnTo>
                <a:lnTo>
                  <a:pt x="3" y="5"/>
                </a:lnTo>
                <a:lnTo>
                  <a:pt x="1" y="8"/>
                </a:lnTo>
                <a:lnTo>
                  <a:pt x="0" y="13"/>
                </a:lnTo>
                <a:lnTo>
                  <a:pt x="0" y="707"/>
                </a:lnTo>
                <a:lnTo>
                  <a:pt x="1" y="713"/>
                </a:lnTo>
                <a:lnTo>
                  <a:pt x="3" y="716"/>
                </a:lnTo>
                <a:lnTo>
                  <a:pt x="8" y="719"/>
                </a:lnTo>
                <a:lnTo>
                  <a:pt x="12" y="719"/>
                </a:lnTo>
                <a:lnTo>
                  <a:pt x="707" y="719"/>
                </a:lnTo>
                <a:lnTo>
                  <a:pt x="711" y="719"/>
                </a:lnTo>
                <a:lnTo>
                  <a:pt x="716" y="716"/>
                </a:lnTo>
                <a:lnTo>
                  <a:pt x="718" y="713"/>
                </a:lnTo>
                <a:lnTo>
                  <a:pt x="719" y="707"/>
                </a:lnTo>
                <a:lnTo>
                  <a:pt x="719" y="13"/>
                </a:lnTo>
                <a:lnTo>
                  <a:pt x="718" y="8"/>
                </a:lnTo>
                <a:lnTo>
                  <a:pt x="716" y="5"/>
                </a:lnTo>
                <a:lnTo>
                  <a:pt x="711" y="2"/>
                </a:lnTo>
                <a:lnTo>
                  <a:pt x="70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fr-FR" dirty="0"/>
          </a:p>
        </p:txBody>
      </p:sp>
      <p:sp>
        <p:nvSpPr>
          <p:cNvPr id="49" name="Forme libre 1676" descr="Icône de case à cocher. ">
            <a:extLst>
              <a:ext uri="{FF2B5EF4-FFF2-40B4-BE49-F238E27FC236}">
                <a16:creationId xmlns:a16="http://schemas.microsoft.com/office/drawing/2014/main" id="{226BF904-5F14-C5EE-15D0-C670C204F25A}"/>
              </a:ext>
            </a:extLst>
          </p:cNvPr>
          <p:cNvSpPr>
            <a:spLocks noEditPoints="1"/>
          </p:cNvSpPr>
          <p:nvPr/>
        </p:nvSpPr>
        <p:spPr bwMode="auto">
          <a:xfrm>
            <a:off x="4716621" y="1811496"/>
            <a:ext cx="345758" cy="345758"/>
          </a:xfrm>
          <a:custGeom>
            <a:avLst/>
            <a:gdLst>
              <a:gd name="T0" fmla="*/ 374 w 719"/>
              <a:gd name="T1" fmla="*/ 267 h 719"/>
              <a:gd name="T2" fmla="*/ 366 w 719"/>
              <a:gd name="T3" fmla="*/ 263 h 719"/>
              <a:gd name="T4" fmla="*/ 362 w 719"/>
              <a:gd name="T5" fmla="*/ 254 h 719"/>
              <a:gd name="T6" fmla="*/ 366 w 719"/>
              <a:gd name="T7" fmla="*/ 247 h 719"/>
              <a:gd name="T8" fmla="*/ 374 w 719"/>
              <a:gd name="T9" fmla="*/ 243 h 719"/>
              <a:gd name="T10" fmla="*/ 621 w 719"/>
              <a:gd name="T11" fmla="*/ 244 h 719"/>
              <a:gd name="T12" fmla="*/ 627 w 719"/>
              <a:gd name="T13" fmla="*/ 250 h 719"/>
              <a:gd name="T14" fmla="*/ 627 w 719"/>
              <a:gd name="T15" fmla="*/ 260 h 719"/>
              <a:gd name="T16" fmla="*/ 621 w 719"/>
              <a:gd name="T17" fmla="*/ 265 h 719"/>
              <a:gd name="T18" fmla="*/ 616 w 719"/>
              <a:gd name="T19" fmla="*/ 528 h 719"/>
              <a:gd name="T20" fmla="*/ 370 w 719"/>
              <a:gd name="T21" fmla="*/ 527 h 719"/>
              <a:gd name="T22" fmla="*/ 363 w 719"/>
              <a:gd name="T23" fmla="*/ 521 h 719"/>
              <a:gd name="T24" fmla="*/ 363 w 719"/>
              <a:gd name="T25" fmla="*/ 512 h 719"/>
              <a:gd name="T26" fmla="*/ 370 w 719"/>
              <a:gd name="T27" fmla="*/ 505 h 719"/>
              <a:gd name="T28" fmla="*/ 616 w 719"/>
              <a:gd name="T29" fmla="*/ 504 h 719"/>
              <a:gd name="T30" fmla="*/ 625 w 719"/>
              <a:gd name="T31" fmla="*/ 507 h 719"/>
              <a:gd name="T32" fmla="*/ 628 w 719"/>
              <a:gd name="T33" fmla="*/ 516 h 719"/>
              <a:gd name="T34" fmla="*/ 625 w 719"/>
              <a:gd name="T35" fmla="*/ 525 h 719"/>
              <a:gd name="T36" fmla="*/ 616 w 719"/>
              <a:gd name="T37" fmla="*/ 528 h 719"/>
              <a:gd name="T38" fmla="*/ 171 w 719"/>
              <a:gd name="T39" fmla="*/ 279 h 719"/>
              <a:gd name="T40" fmla="*/ 164 w 719"/>
              <a:gd name="T41" fmla="*/ 282 h 719"/>
              <a:gd name="T42" fmla="*/ 155 w 719"/>
              <a:gd name="T43" fmla="*/ 279 h 719"/>
              <a:gd name="T44" fmla="*/ 92 w 719"/>
              <a:gd name="T45" fmla="*/ 214 h 719"/>
              <a:gd name="T46" fmla="*/ 92 w 719"/>
              <a:gd name="T47" fmla="*/ 205 h 719"/>
              <a:gd name="T48" fmla="*/ 98 w 719"/>
              <a:gd name="T49" fmla="*/ 198 h 719"/>
              <a:gd name="T50" fmla="*/ 107 w 719"/>
              <a:gd name="T51" fmla="*/ 198 h 719"/>
              <a:gd name="T52" fmla="*/ 164 w 719"/>
              <a:gd name="T53" fmla="*/ 253 h 719"/>
              <a:gd name="T54" fmla="*/ 309 w 719"/>
              <a:gd name="T55" fmla="*/ 109 h 719"/>
              <a:gd name="T56" fmla="*/ 318 w 719"/>
              <a:gd name="T57" fmla="*/ 109 h 719"/>
              <a:gd name="T58" fmla="*/ 325 w 719"/>
              <a:gd name="T59" fmla="*/ 114 h 719"/>
              <a:gd name="T60" fmla="*/ 325 w 719"/>
              <a:gd name="T61" fmla="*/ 124 h 719"/>
              <a:gd name="T62" fmla="*/ 323 w 719"/>
              <a:gd name="T63" fmla="*/ 414 h 719"/>
              <a:gd name="T64" fmla="*/ 168 w 719"/>
              <a:gd name="T65" fmla="*/ 568 h 719"/>
              <a:gd name="T66" fmla="*/ 158 w 719"/>
              <a:gd name="T67" fmla="*/ 568 h 719"/>
              <a:gd name="T68" fmla="*/ 94 w 719"/>
              <a:gd name="T69" fmla="*/ 505 h 719"/>
              <a:gd name="T70" fmla="*/ 91 w 719"/>
              <a:gd name="T71" fmla="*/ 497 h 719"/>
              <a:gd name="T72" fmla="*/ 94 w 719"/>
              <a:gd name="T73" fmla="*/ 488 h 719"/>
              <a:gd name="T74" fmla="*/ 103 w 719"/>
              <a:gd name="T75" fmla="*/ 485 h 719"/>
              <a:gd name="T76" fmla="*/ 111 w 719"/>
              <a:gd name="T77" fmla="*/ 488 h 719"/>
              <a:gd name="T78" fmla="*/ 306 w 719"/>
              <a:gd name="T79" fmla="*/ 397 h 719"/>
              <a:gd name="T80" fmla="*/ 314 w 719"/>
              <a:gd name="T81" fmla="*/ 394 h 719"/>
              <a:gd name="T82" fmla="*/ 323 w 719"/>
              <a:gd name="T83" fmla="*/ 398 h 719"/>
              <a:gd name="T84" fmla="*/ 326 w 719"/>
              <a:gd name="T85" fmla="*/ 406 h 719"/>
              <a:gd name="T86" fmla="*/ 323 w 719"/>
              <a:gd name="T87" fmla="*/ 414 h 719"/>
              <a:gd name="T88" fmla="*/ 12 w 719"/>
              <a:gd name="T89" fmla="*/ 0 h 719"/>
              <a:gd name="T90" fmla="*/ 3 w 719"/>
              <a:gd name="T91" fmla="*/ 5 h 719"/>
              <a:gd name="T92" fmla="*/ 0 w 719"/>
              <a:gd name="T93" fmla="*/ 13 h 719"/>
              <a:gd name="T94" fmla="*/ 1 w 719"/>
              <a:gd name="T95" fmla="*/ 713 h 719"/>
              <a:gd name="T96" fmla="*/ 8 w 719"/>
              <a:gd name="T97" fmla="*/ 719 h 719"/>
              <a:gd name="T98" fmla="*/ 707 w 719"/>
              <a:gd name="T99" fmla="*/ 719 h 719"/>
              <a:gd name="T100" fmla="*/ 716 w 719"/>
              <a:gd name="T101" fmla="*/ 716 h 719"/>
              <a:gd name="T102" fmla="*/ 719 w 719"/>
              <a:gd name="T103" fmla="*/ 707 h 719"/>
              <a:gd name="T104" fmla="*/ 718 w 719"/>
              <a:gd name="T105" fmla="*/ 8 h 719"/>
              <a:gd name="T106" fmla="*/ 711 w 719"/>
              <a:gd name="T107" fmla="*/ 2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19" h="719">
                <a:moveTo>
                  <a:pt x="616" y="267"/>
                </a:moveTo>
                <a:lnTo>
                  <a:pt x="374" y="267"/>
                </a:lnTo>
                <a:lnTo>
                  <a:pt x="370" y="265"/>
                </a:lnTo>
                <a:lnTo>
                  <a:pt x="366" y="263"/>
                </a:lnTo>
                <a:lnTo>
                  <a:pt x="363" y="260"/>
                </a:lnTo>
                <a:lnTo>
                  <a:pt x="362" y="254"/>
                </a:lnTo>
                <a:lnTo>
                  <a:pt x="363" y="250"/>
                </a:lnTo>
                <a:lnTo>
                  <a:pt x="366" y="247"/>
                </a:lnTo>
                <a:lnTo>
                  <a:pt x="370" y="244"/>
                </a:lnTo>
                <a:lnTo>
                  <a:pt x="374" y="243"/>
                </a:lnTo>
                <a:lnTo>
                  <a:pt x="616" y="243"/>
                </a:lnTo>
                <a:lnTo>
                  <a:pt x="621" y="244"/>
                </a:lnTo>
                <a:lnTo>
                  <a:pt x="625" y="247"/>
                </a:lnTo>
                <a:lnTo>
                  <a:pt x="627" y="250"/>
                </a:lnTo>
                <a:lnTo>
                  <a:pt x="628" y="254"/>
                </a:lnTo>
                <a:lnTo>
                  <a:pt x="627" y="260"/>
                </a:lnTo>
                <a:lnTo>
                  <a:pt x="625" y="263"/>
                </a:lnTo>
                <a:lnTo>
                  <a:pt x="621" y="265"/>
                </a:lnTo>
                <a:lnTo>
                  <a:pt x="616" y="267"/>
                </a:lnTo>
                <a:close/>
                <a:moveTo>
                  <a:pt x="616" y="528"/>
                </a:moveTo>
                <a:lnTo>
                  <a:pt x="374" y="528"/>
                </a:lnTo>
                <a:lnTo>
                  <a:pt x="370" y="527"/>
                </a:lnTo>
                <a:lnTo>
                  <a:pt x="366" y="525"/>
                </a:lnTo>
                <a:lnTo>
                  <a:pt x="363" y="521"/>
                </a:lnTo>
                <a:lnTo>
                  <a:pt x="362" y="516"/>
                </a:lnTo>
                <a:lnTo>
                  <a:pt x="363" y="512"/>
                </a:lnTo>
                <a:lnTo>
                  <a:pt x="366" y="507"/>
                </a:lnTo>
                <a:lnTo>
                  <a:pt x="370" y="505"/>
                </a:lnTo>
                <a:lnTo>
                  <a:pt x="374" y="504"/>
                </a:lnTo>
                <a:lnTo>
                  <a:pt x="616" y="504"/>
                </a:lnTo>
                <a:lnTo>
                  <a:pt x="621" y="505"/>
                </a:lnTo>
                <a:lnTo>
                  <a:pt x="625" y="507"/>
                </a:lnTo>
                <a:lnTo>
                  <a:pt x="627" y="512"/>
                </a:lnTo>
                <a:lnTo>
                  <a:pt x="628" y="516"/>
                </a:lnTo>
                <a:lnTo>
                  <a:pt x="627" y="521"/>
                </a:lnTo>
                <a:lnTo>
                  <a:pt x="625" y="525"/>
                </a:lnTo>
                <a:lnTo>
                  <a:pt x="621" y="527"/>
                </a:lnTo>
                <a:lnTo>
                  <a:pt x="616" y="528"/>
                </a:lnTo>
                <a:close/>
                <a:moveTo>
                  <a:pt x="323" y="127"/>
                </a:moveTo>
                <a:lnTo>
                  <a:pt x="171" y="279"/>
                </a:lnTo>
                <a:lnTo>
                  <a:pt x="168" y="282"/>
                </a:lnTo>
                <a:lnTo>
                  <a:pt x="164" y="282"/>
                </a:lnTo>
                <a:lnTo>
                  <a:pt x="158" y="282"/>
                </a:lnTo>
                <a:lnTo>
                  <a:pt x="155" y="279"/>
                </a:lnTo>
                <a:lnTo>
                  <a:pt x="94" y="218"/>
                </a:lnTo>
                <a:lnTo>
                  <a:pt x="92" y="214"/>
                </a:lnTo>
                <a:lnTo>
                  <a:pt x="91" y="209"/>
                </a:lnTo>
                <a:lnTo>
                  <a:pt x="92" y="205"/>
                </a:lnTo>
                <a:lnTo>
                  <a:pt x="94" y="201"/>
                </a:lnTo>
                <a:lnTo>
                  <a:pt x="98" y="198"/>
                </a:lnTo>
                <a:lnTo>
                  <a:pt x="103" y="197"/>
                </a:lnTo>
                <a:lnTo>
                  <a:pt x="107" y="198"/>
                </a:lnTo>
                <a:lnTo>
                  <a:pt x="111" y="201"/>
                </a:lnTo>
                <a:lnTo>
                  <a:pt x="164" y="253"/>
                </a:lnTo>
                <a:lnTo>
                  <a:pt x="306" y="111"/>
                </a:lnTo>
                <a:lnTo>
                  <a:pt x="309" y="109"/>
                </a:lnTo>
                <a:lnTo>
                  <a:pt x="314" y="108"/>
                </a:lnTo>
                <a:lnTo>
                  <a:pt x="318" y="109"/>
                </a:lnTo>
                <a:lnTo>
                  <a:pt x="323" y="111"/>
                </a:lnTo>
                <a:lnTo>
                  <a:pt x="325" y="114"/>
                </a:lnTo>
                <a:lnTo>
                  <a:pt x="326" y="119"/>
                </a:lnTo>
                <a:lnTo>
                  <a:pt x="325" y="124"/>
                </a:lnTo>
                <a:lnTo>
                  <a:pt x="323" y="127"/>
                </a:lnTo>
                <a:close/>
                <a:moveTo>
                  <a:pt x="323" y="414"/>
                </a:moveTo>
                <a:lnTo>
                  <a:pt x="171" y="565"/>
                </a:lnTo>
                <a:lnTo>
                  <a:pt x="168" y="568"/>
                </a:lnTo>
                <a:lnTo>
                  <a:pt x="164" y="569"/>
                </a:lnTo>
                <a:lnTo>
                  <a:pt x="158" y="568"/>
                </a:lnTo>
                <a:lnTo>
                  <a:pt x="155" y="565"/>
                </a:lnTo>
                <a:lnTo>
                  <a:pt x="94" y="505"/>
                </a:lnTo>
                <a:lnTo>
                  <a:pt x="92" y="502"/>
                </a:lnTo>
                <a:lnTo>
                  <a:pt x="91" y="497"/>
                </a:lnTo>
                <a:lnTo>
                  <a:pt x="92" y="493"/>
                </a:lnTo>
                <a:lnTo>
                  <a:pt x="94" y="488"/>
                </a:lnTo>
                <a:lnTo>
                  <a:pt x="98" y="486"/>
                </a:lnTo>
                <a:lnTo>
                  <a:pt x="103" y="485"/>
                </a:lnTo>
                <a:lnTo>
                  <a:pt x="107" y="486"/>
                </a:lnTo>
                <a:lnTo>
                  <a:pt x="111" y="488"/>
                </a:lnTo>
                <a:lnTo>
                  <a:pt x="164" y="540"/>
                </a:lnTo>
                <a:lnTo>
                  <a:pt x="306" y="397"/>
                </a:lnTo>
                <a:lnTo>
                  <a:pt x="309" y="395"/>
                </a:lnTo>
                <a:lnTo>
                  <a:pt x="314" y="394"/>
                </a:lnTo>
                <a:lnTo>
                  <a:pt x="318" y="395"/>
                </a:lnTo>
                <a:lnTo>
                  <a:pt x="323" y="398"/>
                </a:lnTo>
                <a:lnTo>
                  <a:pt x="325" y="401"/>
                </a:lnTo>
                <a:lnTo>
                  <a:pt x="326" y="406"/>
                </a:lnTo>
                <a:lnTo>
                  <a:pt x="325" y="410"/>
                </a:lnTo>
                <a:lnTo>
                  <a:pt x="323" y="414"/>
                </a:lnTo>
                <a:close/>
                <a:moveTo>
                  <a:pt x="707" y="0"/>
                </a:moveTo>
                <a:lnTo>
                  <a:pt x="12" y="0"/>
                </a:lnTo>
                <a:lnTo>
                  <a:pt x="8" y="2"/>
                </a:lnTo>
                <a:lnTo>
                  <a:pt x="3" y="5"/>
                </a:lnTo>
                <a:lnTo>
                  <a:pt x="1" y="8"/>
                </a:lnTo>
                <a:lnTo>
                  <a:pt x="0" y="13"/>
                </a:lnTo>
                <a:lnTo>
                  <a:pt x="0" y="707"/>
                </a:lnTo>
                <a:lnTo>
                  <a:pt x="1" y="713"/>
                </a:lnTo>
                <a:lnTo>
                  <a:pt x="3" y="716"/>
                </a:lnTo>
                <a:lnTo>
                  <a:pt x="8" y="719"/>
                </a:lnTo>
                <a:lnTo>
                  <a:pt x="12" y="719"/>
                </a:lnTo>
                <a:lnTo>
                  <a:pt x="707" y="719"/>
                </a:lnTo>
                <a:lnTo>
                  <a:pt x="711" y="719"/>
                </a:lnTo>
                <a:lnTo>
                  <a:pt x="716" y="716"/>
                </a:lnTo>
                <a:lnTo>
                  <a:pt x="718" y="713"/>
                </a:lnTo>
                <a:lnTo>
                  <a:pt x="719" y="707"/>
                </a:lnTo>
                <a:lnTo>
                  <a:pt x="719" y="13"/>
                </a:lnTo>
                <a:lnTo>
                  <a:pt x="718" y="8"/>
                </a:lnTo>
                <a:lnTo>
                  <a:pt x="716" y="5"/>
                </a:lnTo>
                <a:lnTo>
                  <a:pt x="711" y="2"/>
                </a:lnTo>
                <a:lnTo>
                  <a:pt x="70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fr-FR" dirty="0"/>
          </a:p>
        </p:txBody>
      </p:sp>
      <p:pic>
        <p:nvPicPr>
          <p:cNvPr id="2056" name="Picture 8" descr="Isengard - Le seigneur des anneaux ♥ information et citation ...">
            <a:extLst>
              <a:ext uri="{FF2B5EF4-FFF2-40B4-BE49-F238E27FC236}">
                <a16:creationId xmlns:a16="http://schemas.microsoft.com/office/drawing/2014/main" id="{BA79434A-7CF1-9D3F-A77A-42DDE213C4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7025" y="1836992"/>
            <a:ext cx="2423709" cy="104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ARUMAN - ~LE SEIGNEUR DES ANNEAUX Cheyenne's Page~">
            <a:extLst>
              <a:ext uri="{FF2B5EF4-FFF2-40B4-BE49-F238E27FC236}">
                <a16:creationId xmlns:a16="http://schemas.microsoft.com/office/drawing/2014/main" id="{CF4C646D-CB16-C97C-DE8B-78FB520EA6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9643" y="1028069"/>
            <a:ext cx="1568313" cy="1129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Mont Gundabad | Wiki Le Seigneur des Anneaux | Fandom">
            <a:extLst>
              <a:ext uri="{FF2B5EF4-FFF2-40B4-BE49-F238E27FC236}">
                <a16:creationId xmlns:a16="http://schemas.microsoft.com/office/drawing/2014/main" id="{81A06269-863C-0A3A-51EA-0861A33EEB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6993" y="5422952"/>
            <a:ext cx="3053128" cy="1244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Azog | Middle Earth Film Saga Wikia | Fandom">
            <a:extLst>
              <a:ext uri="{FF2B5EF4-FFF2-40B4-BE49-F238E27FC236}">
                <a16:creationId xmlns:a16="http://schemas.microsoft.com/office/drawing/2014/main" id="{41D4F2DC-BFBC-53E8-9D73-1E8FF2D728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2" t="6793" r="38063" b="5500"/>
          <a:stretch/>
        </p:blipFill>
        <p:spPr bwMode="auto">
          <a:xfrm>
            <a:off x="10577217" y="4617522"/>
            <a:ext cx="1568313" cy="156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La Comté – Middle Earth SBG France">
            <a:extLst>
              <a:ext uri="{FF2B5EF4-FFF2-40B4-BE49-F238E27FC236}">
                <a16:creationId xmlns:a16="http://schemas.microsoft.com/office/drawing/2014/main" id="{591A215F-9532-2356-9D14-A336E10C25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924" y="5827814"/>
            <a:ext cx="2033113" cy="100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C34C2231-64EB-14AA-2C50-6E29F3F30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8" y="4919058"/>
            <a:ext cx="2661849" cy="1416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The Erebor Forges by Arun Ram-Mohan (Technical Director) - Zerply">
            <a:extLst>
              <a:ext uri="{FF2B5EF4-FFF2-40B4-BE49-F238E27FC236}">
                <a16:creationId xmlns:a16="http://schemas.microsoft.com/office/drawing/2014/main" id="{449A81C7-CFBF-81FB-928B-BC2DD64CC6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3572" y="3993906"/>
            <a:ext cx="1762194" cy="925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Les Halls de Thranduil – Middle Earth SBG France">
            <a:extLst>
              <a:ext uri="{FF2B5EF4-FFF2-40B4-BE49-F238E27FC236}">
                <a16:creationId xmlns:a16="http://schemas.microsoft.com/office/drawing/2014/main" id="{25AE2B00-A092-0AED-287B-CCC3A356D0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843" y="3916800"/>
            <a:ext cx="2293862" cy="95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The crown / Tiara, Thranduil (Lee Pace) in The Hobbit : The battle of the  Five Armies | Spotern">
            <a:extLst>
              <a:ext uri="{FF2B5EF4-FFF2-40B4-BE49-F238E27FC236}">
                <a16:creationId xmlns:a16="http://schemas.microsoft.com/office/drawing/2014/main" id="{254BF0C5-373E-BC2D-1CA5-DF2E0AB22C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35" r="18122"/>
          <a:stretch/>
        </p:blipFill>
        <p:spPr bwMode="auto">
          <a:xfrm>
            <a:off x="117989" y="3013773"/>
            <a:ext cx="1640121" cy="170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30" descr="La forêt magique">
            <a:extLst>
              <a:ext uri="{FF2B5EF4-FFF2-40B4-BE49-F238E27FC236}">
                <a16:creationId xmlns:a16="http://schemas.microsoft.com/office/drawing/2014/main" id="{6B3AE9D4-56CD-8FA8-F893-D54A637036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963" y="2169018"/>
            <a:ext cx="1509262" cy="100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" descr="Ents | Wiki Le Seigneur des Anneaux | Fandom">
            <a:extLst>
              <a:ext uri="{FF2B5EF4-FFF2-40B4-BE49-F238E27FC236}">
                <a16:creationId xmlns:a16="http://schemas.microsoft.com/office/drawing/2014/main" id="{6F2F502A-9FCD-F147-D525-E2D20576F3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25" y="920563"/>
            <a:ext cx="2620435" cy="196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0" name="Picture 32" descr="The Hobbit: An Unexpected Journey - Richard Armitage as Thorin Oakenshield  | Thorin oakenshield, The hobbit, The hobbit thorin">
            <a:extLst>
              <a:ext uri="{FF2B5EF4-FFF2-40B4-BE49-F238E27FC236}">
                <a16:creationId xmlns:a16="http://schemas.microsoft.com/office/drawing/2014/main" id="{8C90A61A-49D9-7953-1C82-6233AB8EC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0793" y="3052354"/>
            <a:ext cx="1515467" cy="1515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3AF3195-D3C1-01BE-C729-A517D30B7490}"/>
              </a:ext>
            </a:extLst>
          </p:cNvPr>
          <p:cNvSpPr/>
          <p:nvPr/>
        </p:nvSpPr>
        <p:spPr>
          <a:xfrm>
            <a:off x="-242453" y="-190494"/>
            <a:ext cx="12373937" cy="68780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4" name="Picture 2" descr="Terre du Milieu | Wiki Le Seigneur des Anneaux | Fandom">
            <a:extLst>
              <a:ext uri="{FF2B5EF4-FFF2-40B4-BE49-F238E27FC236}">
                <a16:creationId xmlns:a16="http://schemas.microsoft.com/office/drawing/2014/main" id="{D9F484B8-9C28-A9EE-73DB-2C300F64F4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165" y="0"/>
            <a:ext cx="9179484" cy="6864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A8131FD-4886-1C27-64DA-836F2E40E2F4}"/>
              </a:ext>
            </a:extLst>
          </p:cNvPr>
          <p:cNvSpPr/>
          <p:nvPr/>
        </p:nvSpPr>
        <p:spPr>
          <a:xfrm>
            <a:off x="-246037" y="-190494"/>
            <a:ext cx="13445067" cy="71684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0" name="Picture 2" descr="Terre du Milieu | Wiki Le Seigneur des Anneaux | Fandom">
            <a:extLst>
              <a:ext uri="{FF2B5EF4-FFF2-40B4-BE49-F238E27FC236}">
                <a16:creationId xmlns:a16="http://schemas.microsoft.com/office/drawing/2014/main" id="{B9195B67-4D37-EC7B-1916-EA77B60CD5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101" y="57395"/>
            <a:ext cx="9180810" cy="686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lèche : bas 9">
            <a:extLst>
              <a:ext uri="{FF2B5EF4-FFF2-40B4-BE49-F238E27FC236}">
                <a16:creationId xmlns:a16="http://schemas.microsoft.com/office/drawing/2014/main" id="{D33C8544-8406-2280-17FE-83EAB45ECE50}"/>
              </a:ext>
            </a:extLst>
          </p:cNvPr>
          <p:cNvSpPr/>
          <p:nvPr/>
        </p:nvSpPr>
        <p:spPr>
          <a:xfrm rot="2248902">
            <a:off x="5386686" y="3424579"/>
            <a:ext cx="397538" cy="215534"/>
          </a:xfrm>
          <a:prstGeom prst="downArrow">
            <a:avLst/>
          </a:prstGeom>
          <a:solidFill>
            <a:srgbClr val="0D829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CCFB24-BFF2-E13B-1F45-5025B89CC5EC}"/>
              </a:ext>
            </a:extLst>
          </p:cNvPr>
          <p:cNvSpPr/>
          <p:nvPr/>
        </p:nvSpPr>
        <p:spPr>
          <a:xfrm>
            <a:off x="5023079" y="2883226"/>
            <a:ext cx="1865913" cy="1695450"/>
          </a:xfrm>
          <a:prstGeom prst="rect">
            <a:avLst/>
          </a:prstGeom>
          <a:noFill/>
          <a:ln w="57150">
            <a:solidFill>
              <a:srgbClr val="CB7A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D7406064-0CF2-A689-D9D2-92FADD3481F4}"/>
              </a:ext>
            </a:extLst>
          </p:cNvPr>
          <p:cNvSpPr txBox="1"/>
          <p:nvPr/>
        </p:nvSpPr>
        <p:spPr>
          <a:xfrm>
            <a:off x="6939975" y="3397119"/>
            <a:ext cx="25513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Premier territoire à étudier : Rohan </a:t>
            </a:r>
            <a:endParaRPr lang="en-GB" sz="2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9" name="Picture 4" descr="Ents | Wiki Le Seigneur des Anneaux | Fandom">
            <a:extLst>
              <a:ext uri="{FF2B5EF4-FFF2-40B4-BE49-F238E27FC236}">
                <a16:creationId xmlns:a16="http://schemas.microsoft.com/office/drawing/2014/main" id="{45AAAB7B-4ECE-B9F7-9E6E-E2457AA4E0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585" y="2965357"/>
            <a:ext cx="611825" cy="45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10" descr="SARUMAN - ~LE SEIGNEUR DES ANNEAUX Cheyenne's Page~">
            <a:extLst>
              <a:ext uri="{FF2B5EF4-FFF2-40B4-BE49-F238E27FC236}">
                <a16:creationId xmlns:a16="http://schemas.microsoft.com/office/drawing/2014/main" id="{652CC07F-FF9F-CF09-2222-92230AAF8A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618" y="3759014"/>
            <a:ext cx="539902" cy="388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lèche : bas 70">
            <a:extLst>
              <a:ext uri="{FF2B5EF4-FFF2-40B4-BE49-F238E27FC236}">
                <a16:creationId xmlns:a16="http://schemas.microsoft.com/office/drawing/2014/main" id="{54D08DB1-87AB-6986-B1E8-1E4A11E23BEB}"/>
              </a:ext>
            </a:extLst>
          </p:cNvPr>
          <p:cNvSpPr/>
          <p:nvPr/>
        </p:nvSpPr>
        <p:spPr>
          <a:xfrm rot="14402814">
            <a:off x="7150036" y="1157208"/>
            <a:ext cx="397538" cy="215534"/>
          </a:xfrm>
          <a:prstGeom prst="downArrow">
            <a:avLst/>
          </a:prstGeom>
          <a:solidFill>
            <a:srgbClr val="0D829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Flèche : bas 71">
            <a:extLst>
              <a:ext uri="{FF2B5EF4-FFF2-40B4-BE49-F238E27FC236}">
                <a16:creationId xmlns:a16="http://schemas.microsoft.com/office/drawing/2014/main" id="{FC11EB65-25EC-6194-D419-82B062C83210}"/>
              </a:ext>
            </a:extLst>
          </p:cNvPr>
          <p:cNvSpPr/>
          <p:nvPr/>
        </p:nvSpPr>
        <p:spPr>
          <a:xfrm rot="5034827">
            <a:off x="5454424" y="798676"/>
            <a:ext cx="397538" cy="2025638"/>
          </a:xfrm>
          <a:prstGeom prst="downArrow">
            <a:avLst/>
          </a:prstGeom>
          <a:solidFill>
            <a:srgbClr val="0D829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Flèche : bas 72">
            <a:extLst>
              <a:ext uri="{FF2B5EF4-FFF2-40B4-BE49-F238E27FC236}">
                <a16:creationId xmlns:a16="http://schemas.microsoft.com/office/drawing/2014/main" id="{EE253DF4-DA05-D3F7-7AA9-0EF29117CE8A}"/>
              </a:ext>
            </a:extLst>
          </p:cNvPr>
          <p:cNvSpPr/>
          <p:nvPr/>
        </p:nvSpPr>
        <p:spPr>
          <a:xfrm rot="7199704">
            <a:off x="6112727" y="804330"/>
            <a:ext cx="397538" cy="422991"/>
          </a:xfrm>
          <a:prstGeom prst="downArrow">
            <a:avLst/>
          </a:prstGeom>
          <a:solidFill>
            <a:srgbClr val="0D829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4" name="Picture 4" descr="The crown / Tiara, Thranduil (Lee Pace) in The Hobbit : The battle of the  Five Armies | Spotern">
            <a:extLst>
              <a:ext uri="{FF2B5EF4-FFF2-40B4-BE49-F238E27FC236}">
                <a16:creationId xmlns:a16="http://schemas.microsoft.com/office/drawing/2014/main" id="{08CD9956-AD25-E42F-6515-5B322367BA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35" r="18122"/>
          <a:stretch/>
        </p:blipFill>
        <p:spPr bwMode="auto">
          <a:xfrm>
            <a:off x="6606071" y="870749"/>
            <a:ext cx="533594" cy="554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32" descr="The Hobbit: An Unexpected Journey - Richard Armitage as Thorin Oakenshield  | Thorin oakenshield, The hobbit, The hobbit thorin">
            <a:extLst>
              <a:ext uri="{FF2B5EF4-FFF2-40B4-BE49-F238E27FC236}">
                <a16:creationId xmlns:a16="http://schemas.microsoft.com/office/drawing/2014/main" id="{20F4644F-A088-0C51-885B-DCCCEEC3FB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5993" y="870748"/>
            <a:ext cx="554358" cy="554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6">
            <a:extLst>
              <a:ext uri="{FF2B5EF4-FFF2-40B4-BE49-F238E27FC236}">
                <a16:creationId xmlns:a16="http://schemas.microsoft.com/office/drawing/2014/main" id="{F305CD9D-7ED8-CCB3-5EE9-CBD3374DA7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533" y="1346389"/>
            <a:ext cx="865626" cy="460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18" descr="Azog | Middle Earth Film Saga Wikia | Fandom">
            <a:extLst>
              <a:ext uri="{FF2B5EF4-FFF2-40B4-BE49-F238E27FC236}">
                <a16:creationId xmlns:a16="http://schemas.microsoft.com/office/drawing/2014/main" id="{6008F8EB-D9CC-4979-CD91-C6FB59E093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2" t="6793" r="38063" b="5500"/>
          <a:stretch/>
        </p:blipFill>
        <p:spPr bwMode="auto">
          <a:xfrm>
            <a:off x="5160450" y="491370"/>
            <a:ext cx="598261" cy="597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F432F9A4-C486-9BD7-37AF-BEA960B3C450}"/>
              </a:ext>
            </a:extLst>
          </p:cNvPr>
          <p:cNvSpPr/>
          <p:nvPr/>
        </p:nvSpPr>
        <p:spPr>
          <a:xfrm>
            <a:off x="5100320" y="438707"/>
            <a:ext cx="3515390" cy="3093639"/>
          </a:xfrm>
          <a:prstGeom prst="rect">
            <a:avLst/>
          </a:prstGeom>
          <a:noFill/>
          <a:ln w="57150">
            <a:solidFill>
              <a:srgbClr val="CB7A0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4BD18CA9-32C0-A1C7-2169-D35370E7C192}"/>
              </a:ext>
            </a:extLst>
          </p:cNvPr>
          <p:cNvSpPr txBox="1"/>
          <p:nvPr/>
        </p:nvSpPr>
        <p:spPr>
          <a:xfrm>
            <a:off x="1912678" y="2125059"/>
            <a:ext cx="30751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Deuxième territoire à étudier : </a:t>
            </a:r>
            <a:r>
              <a:rPr lang="fr-FR" sz="2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Rhovanion</a:t>
            </a:r>
            <a:endParaRPr lang="en-GB" sz="2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715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6" grpId="1" animBg="1"/>
      <p:bldP spid="6" grpId="2" animBg="1"/>
      <p:bldP spid="7" grpId="0" animBg="1"/>
      <p:bldP spid="10" grpId="0" animBg="1"/>
      <p:bldP spid="10" grpId="1" animBg="1"/>
      <p:bldP spid="12" grpId="0" animBg="1"/>
      <p:bldP spid="12" grpId="1" animBg="1"/>
      <p:bldP spid="17" grpId="0"/>
      <p:bldP spid="17" grpId="1"/>
      <p:bldP spid="71" grpId="0" animBg="1"/>
      <p:bldP spid="72" grpId="0" animBg="1"/>
      <p:bldP spid="73" grpId="0" animBg="1"/>
      <p:bldP spid="78" grpId="0" animBg="1"/>
      <p:bldP spid="7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 hidden="1">
            <a:extLst>
              <a:ext uri="{FF2B5EF4-FFF2-40B4-BE49-F238E27FC236}">
                <a16:creationId xmlns:a16="http://schemas.microsoft.com/office/drawing/2014/main" id="{9FDB6406-0CDB-4213-A1B6-DE47D953FED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 rtlCol="0"/>
          <a:lstStyle/>
          <a:p>
            <a:r>
              <a:rPr lang="fr-FR" dirty="0"/>
              <a:t>Analyse du projet : diapositive </a:t>
            </a:r>
            <a:r>
              <a:rPr lang="fr" dirty="0"/>
              <a:t>3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D0986099-F5F2-4E8B-BE17-81194861A0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105775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1">
            <a:extLst>
              <a:ext uri="{FF2B5EF4-FFF2-40B4-BE49-F238E27FC236}">
                <a16:creationId xmlns:a16="http://schemas.microsoft.com/office/drawing/2014/main" id="{4E3F5479-058B-4FA8-92E9-18CAB8CDC5C5}"/>
              </a:ext>
            </a:extLst>
          </p:cNvPr>
          <p:cNvSpPr txBox="1">
            <a:spLocks/>
          </p:cNvSpPr>
          <p:nvPr/>
        </p:nvSpPr>
        <p:spPr>
          <a:xfrm>
            <a:off x="4086224" y="222469"/>
            <a:ext cx="4019551" cy="7755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/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Attentes des acteurs</a:t>
            </a:r>
            <a:br>
              <a:rPr lang="fr-FR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fr-FR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83E690F4-843A-47A5-8620-4FB01C0D8E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0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rapèze 1">
            <a:extLst>
              <a:ext uri="{FF2B5EF4-FFF2-40B4-BE49-F238E27FC236}">
                <a16:creationId xmlns:a16="http://schemas.microsoft.com/office/drawing/2014/main" id="{5B804E9F-B6B5-41F9-9B63-9AF435FDC2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-1158030" y="2929246"/>
            <a:ext cx="4336142" cy="1654826"/>
          </a:xfrm>
          <a:prstGeom prst="trapezoid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43" name="Trapèze 42">
            <a:extLst>
              <a:ext uri="{FF2B5EF4-FFF2-40B4-BE49-F238E27FC236}">
                <a16:creationId xmlns:a16="http://schemas.microsoft.com/office/drawing/2014/main" id="{0092C447-C8E1-4B12-B012-E6D21CBB1F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766582" y="2929247"/>
            <a:ext cx="4336142" cy="1654826"/>
          </a:xfrm>
          <a:prstGeom prst="trapezoid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44" name="Trapèze 43">
            <a:extLst>
              <a:ext uri="{FF2B5EF4-FFF2-40B4-BE49-F238E27FC236}">
                <a16:creationId xmlns:a16="http://schemas.microsoft.com/office/drawing/2014/main" id="{7E139379-1914-4446-8D6D-984A47041A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2648266" y="2929247"/>
            <a:ext cx="4336142" cy="1654826"/>
          </a:xfrm>
          <a:prstGeom prst="trapezoid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45" name="Trapèze 44">
            <a:extLst>
              <a:ext uri="{FF2B5EF4-FFF2-40B4-BE49-F238E27FC236}">
                <a16:creationId xmlns:a16="http://schemas.microsoft.com/office/drawing/2014/main" id="{F79B51BB-1B30-4ED8-B26D-21EE8BC675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4495278" y="2929246"/>
            <a:ext cx="4336142" cy="1654826"/>
          </a:xfrm>
          <a:prstGeom prst="trapezoid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46" name="Trapèze 45">
            <a:extLst>
              <a:ext uri="{FF2B5EF4-FFF2-40B4-BE49-F238E27FC236}">
                <a16:creationId xmlns:a16="http://schemas.microsoft.com/office/drawing/2014/main" id="{89DA262E-0502-4E65-8ABA-E063880EAC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6521671" y="2929246"/>
            <a:ext cx="4336142" cy="1654826"/>
          </a:xfrm>
          <a:prstGeom prst="trapezoid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19BFA5-D0CA-4CF0-8499-504D956B6563}"/>
              </a:ext>
            </a:extLst>
          </p:cNvPr>
          <p:cNvSpPr/>
          <p:nvPr/>
        </p:nvSpPr>
        <p:spPr>
          <a:xfrm>
            <a:off x="180895" y="2472783"/>
            <a:ext cx="1610217" cy="369332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FR" sz="2400" b="1" dirty="0" err="1">
                <a:solidFill>
                  <a:schemeClr val="bg1"/>
                </a:solidFill>
              </a:rPr>
              <a:t>Sylvebarbe</a:t>
            </a:r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AA18108-5B8B-4147-84A7-D30A16BEC4EA}"/>
              </a:ext>
            </a:extLst>
          </p:cNvPr>
          <p:cNvSpPr/>
          <p:nvPr/>
        </p:nvSpPr>
        <p:spPr>
          <a:xfrm>
            <a:off x="225203" y="3153780"/>
            <a:ext cx="1545142" cy="146193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 rtl="0">
              <a:lnSpc>
                <a:spcPts val="1900"/>
              </a:lnSpc>
            </a:pPr>
            <a:r>
              <a:rPr lang="fr-FR" b="1" dirty="0">
                <a:solidFill>
                  <a:schemeClr val="bg1"/>
                </a:solidFill>
                <a:cs typeface="Segoe UI" panose="020B0502040204020203" pitchFamily="34" charset="0"/>
              </a:rPr>
              <a:t>-Bois certifié et non certifié.</a:t>
            </a:r>
          </a:p>
          <a:p>
            <a:pPr marL="285750" indent="-285750" algn="just" rtl="0">
              <a:lnSpc>
                <a:spcPts val="1900"/>
              </a:lnSpc>
              <a:buFontTx/>
              <a:buChar char="-"/>
            </a:pPr>
            <a:endParaRPr lang="fr-FR" b="1" dirty="0">
              <a:solidFill>
                <a:schemeClr val="bg1"/>
              </a:solidFill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Tx/>
              <a:buChar char="-"/>
            </a:pPr>
            <a:endParaRPr lang="fr-FR" b="1" dirty="0">
              <a:solidFill>
                <a:schemeClr val="bg1"/>
              </a:solidFill>
              <a:cs typeface="Segoe UI" panose="020B0502040204020203" pitchFamily="34" charset="0"/>
            </a:endParaRPr>
          </a:p>
          <a:p>
            <a:pPr algn="just" rtl="0">
              <a:lnSpc>
                <a:spcPts val="1900"/>
              </a:lnSpc>
            </a:pPr>
            <a:r>
              <a:rPr lang="fr-FR" b="1" dirty="0">
                <a:solidFill>
                  <a:schemeClr val="bg1"/>
                </a:solidFill>
                <a:cs typeface="Segoe UI" panose="020B0502040204020203" pitchFamily="34" charset="0"/>
              </a:rPr>
              <a:t>-Evolution des prélèvements</a:t>
            </a:r>
            <a:endParaRPr lang="fr-FR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grpSp>
        <p:nvGrpSpPr>
          <p:cNvPr id="67" name="Groupe 66" descr="Icône de boulier ">
            <a:extLst>
              <a:ext uri="{FF2B5EF4-FFF2-40B4-BE49-F238E27FC236}">
                <a16:creationId xmlns:a16="http://schemas.microsoft.com/office/drawing/2014/main" id="{201B668C-AA5F-454E-8E64-CEA32A839FB8}"/>
              </a:ext>
            </a:extLst>
          </p:cNvPr>
          <p:cNvGrpSpPr/>
          <p:nvPr/>
        </p:nvGrpSpPr>
        <p:grpSpPr>
          <a:xfrm>
            <a:off x="8542630" y="5103032"/>
            <a:ext cx="309526" cy="382447"/>
            <a:chOff x="877888" y="771525"/>
            <a:chExt cx="287338" cy="287338"/>
          </a:xfrm>
          <a:solidFill>
            <a:schemeClr val="bg1"/>
          </a:solidFill>
        </p:grpSpPr>
        <p:sp>
          <p:nvSpPr>
            <p:cNvPr id="68" name="Forme libre 324">
              <a:extLst>
                <a:ext uri="{FF2B5EF4-FFF2-40B4-BE49-F238E27FC236}">
                  <a16:creationId xmlns:a16="http://schemas.microsoft.com/office/drawing/2014/main" id="{EEBBB4D9-8AD5-4868-B9F5-568F0C326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888" y="771525"/>
              <a:ext cx="61913" cy="287338"/>
            </a:xfrm>
            <a:custGeom>
              <a:avLst/>
              <a:gdLst>
                <a:gd name="T0" fmla="*/ 0 w 196"/>
                <a:gd name="T1" fmla="*/ 888 h 903"/>
                <a:gd name="T2" fmla="*/ 1 w 196"/>
                <a:gd name="T3" fmla="*/ 895 h 903"/>
                <a:gd name="T4" fmla="*/ 4 w 196"/>
                <a:gd name="T5" fmla="*/ 899 h 903"/>
                <a:gd name="T6" fmla="*/ 10 w 196"/>
                <a:gd name="T7" fmla="*/ 902 h 903"/>
                <a:gd name="T8" fmla="*/ 15 w 196"/>
                <a:gd name="T9" fmla="*/ 903 h 903"/>
                <a:gd name="T10" fmla="*/ 196 w 196"/>
                <a:gd name="T11" fmla="*/ 798 h 903"/>
                <a:gd name="T12" fmla="*/ 160 w 196"/>
                <a:gd name="T13" fmla="*/ 797 h 903"/>
                <a:gd name="T14" fmla="*/ 149 w 196"/>
                <a:gd name="T15" fmla="*/ 793 h 903"/>
                <a:gd name="T16" fmla="*/ 141 w 196"/>
                <a:gd name="T17" fmla="*/ 785 h 903"/>
                <a:gd name="T18" fmla="*/ 136 w 196"/>
                <a:gd name="T19" fmla="*/ 774 h 903"/>
                <a:gd name="T20" fmla="*/ 136 w 196"/>
                <a:gd name="T21" fmla="*/ 738 h 903"/>
                <a:gd name="T22" fmla="*/ 138 w 196"/>
                <a:gd name="T23" fmla="*/ 726 h 903"/>
                <a:gd name="T24" fmla="*/ 145 w 196"/>
                <a:gd name="T25" fmla="*/ 717 h 903"/>
                <a:gd name="T26" fmla="*/ 155 w 196"/>
                <a:gd name="T27" fmla="*/ 710 h 903"/>
                <a:gd name="T28" fmla="*/ 166 w 196"/>
                <a:gd name="T29" fmla="*/ 708 h 903"/>
                <a:gd name="T30" fmla="*/ 196 w 196"/>
                <a:gd name="T31" fmla="*/ 346 h 903"/>
                <a:gd name="T32" fmla="*/ 160 w 196"/>
                <a:gd name="T33" fmla="*/ 345 h 903"/>
                <a:gd name="T34" fmla="*/ 149 w 196"/>
                <a:gd name="T35" fmla="*/ 341 h 903"/>
                <a:gd name="T36" fmla="*/ 141 w 196"/>
                <a:gd name="T37" fmla="*/ 333 h 903"/>
                <a:gd name="T38" fmla="*/ 136 w 196"/>
                <a:gd name="T39" fmla="*/ 322 h 903"/>
                <a:gd name="T40" fmla="*/ 136 w 196"/>
                <a:gd name="T41" fmla="*/ 286 h 903"/>
                <a:gd name="T42" fmla="*/ 138 w 196"/>
                <a:gd name="T43" fmla="*/ 275 h 903"/>
                <a:gd name="T44" fmla="*/ 145 w 196"/>
                <a:gd name="T45" fmla="*/ 265 h 903"/>
                <a:gd name="T46" fmla="*/ 155 w 196"/>
                <a:gd name="T47" fmla="*/ 259 h 903"/>
                <a:gd name="T48" fmla="*/ 166 w 196"/>
                <a:gd name="T49" fmla="*/ 256 h 903"/>
                <a:gd name="T50" fmla="*/ 196 w 196"/>
                <a:gd name="T51" fmla="*/ 196 h 903"/>
                <a:gd name="T52" fmla="*/ 160 w 196"/>
                <a:gd name="T53" fmla="*/ 195 h 903"/>
                <a:gd name="T54" fmla="*/ 149 w 196"/>
                <a:gd name="T55" fmla="*/ 191 h 903"/>
                <a:gd name="T56" fmla="*/ 141 w 196"/>
                <a:gd name="T57" fmla="*/ 182 h 903"/>
                <a:gd name="T58" fmla="*/ 136 w 196"/>
                <a:gd name="T59" fmla="*/ 172 h 903"/>
                <a:gd name="T60" fmla="*/ 136 w 196"/>
                <a:gd name="T61" fmla="*/ 135 h 903"/>
                <a:gd name="T62" fmla="*/ 138 w 196"/>
                <a:gd name="T63" fmla="*/ 123 h 903"/>
                <a:gd name="T64" fmla="*/ 145 w 196"/>
                <a:gd name="T65" fmla="*/ 115 h 903"/>
                <a:gd name="T66" fmla="*/ 155 w 196"/>
                <a:gd name="T67" fmla="*/ 108 h 903"/>
                <a:gd name="T68" fmla="*/ 166 w 196"/>
                <a:gd name="T69" fmla="*/ 105 h 903"/>
                <a:gd name="T70" fmla="*/ 196 w 196"/>
                <a:gd name="T71" fmla="*/ 0 h 903"/>
                <a:gd name="T72" fmla="*/ 12 w 196"/>
                <a:gd name="T73" fmla="*/ 0 h 903"/>
                <a:gd name="T74" fmla="*/ 7 w 196"/>
                <a:gd name="T75" fmla="*/ 2 h 903"/>
                <a:gd name="T76" fmla="*/ 3 w 196"/>
                <a:gd name="T77" fmla="*/ 6 h 903"/>
                <a:gd name="T78" fmla="*/ 1 w 196"/>
                <a:gd name="T79" fmla="*/ 12 h 903"/>
                <a:gd name="T80" fmla="*/ 0 w 196"/>
                <a:gd name="T81" fmla="*/ 15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6" h="903">
                  <a:moveTo>
                    <a:pt x="0" y="15"/>
                  </a:moveTo>
                  <a:lnTo>
                    <a:pt x="0" y="888"/>
                  </a:lnTo>
                  <a:lnTo>
                    <a:pt x="1" y="891"/>
                  </a:lnTo>
                  <a:lnTo>
                    <a:pt x="1" y="895"/>
                  </a:lnTo>
                  <a:lnTo>
                    <a:pt x="3" y="897"/>
                  </a:lnTo>
                  <a:lnTo>
                    <a:pt x="4" y="899"/>
                  </a:lnTo>
                  <a:lnTo>
                    <a:pt x="7" y="901"/>
                  </a:lnTo>
                  <a:lnTo>
                    <a:pt x="10" y="902"/>
                  </a:lnTo>
                  <a:lnTo>
                    <a:pt x="12" y="903"/>
                  </a:lnTo>
                  <a:lnTo>
                    <a:pt x="15" y="903"/>
                  </a:lnTo>
                  <a:lnTo>
                    <a:pt x="196" y="903"/>
                  </a:lnTo>
                  <a:lnTo>
                    <a:pt x="196" y="798"/>
                  </a:lnTo>
                  <a:lnTo>
                    <a:pt x="166" y="798"/>
                  </a:lnTo>
                  <a:lnTo>
                    <a:pt x="160" y="797"/>
                  </a:lnTo>
                  <a:lnTo>
                    <a:pt x="155" y="796"/>
                  </a:lnTo>
                  <a:lnTo>
                    <a:pt x="149" y="793"/>
                  </a:lnTo>
                  <a:lnTo>
                    <a:pt x="145" y="789"/>
                  </a:lnTo>
                  <a:lnTo>
                    <a:pt x="141" y="785"/>
                  </a:lnTo>
                  <a:lnTo>
                    <a:pt x="138" y="780"/>
                  </a:lnTo>
                  <a:lnTo>
                    <a:pt x="136" y="774"/>
                  </a:lnTo>
                  <a:lnTo>
                    <a:pt x="136" y="768"/>
                  </a:lnTo>
                  <a:lnTo>
                    <a:pt x="136" y="738"/>
                  </a:lnTo>
                  <a:lnTo>
                    <a:pt x="136" y="732"/>
                  </a:lnTo>
                  <a:lnTo>
                    <a:pt x="138" y="726"/>
                  </a:lnTo>
                  <a:lnTo>
                    <a:pt x="141" y="721"/>
                  </a:lnTo>
                  <a:lnTo>
                    <a:pt x="145" y="717"/>
                  </a:lnTo>
                  <a:lnTo>
                    <a:pt x="149" y="713"/>
                  </a:lnTo>
                  <a:lnTo>
                    <a:pt x="155" y="710"/>
                  </a:lnTo>
                  <a:lnTo>
                    <a:pt x="160" y="708"/>
                  </a:lnTo>
                  <a:lnTo>
                    <a:pt x="166" y="708"/>
                  </a:lnTo>
                  <a:lnTo>
                    <a:pt x="196" y="708"/>
                  </a:lnTo>
                  <a:lnTo>
                    <a:pt x="196" y="346"/>
                  </a:lnTo>
                  <a:lnTo>
                    <a:pt x="166" y="346"/>
                  </a:lnTo>
                  <a:lnTo>
                    <a:pt x="160" y="345"/>
                  </a:lnTo>
                  <a:lnTo>
                    <a:pt x="155" y="344"/>
                  </a:lnTo>
                  <a:lnTo>
                    <a:pt x="149" y="341"/>
                  </a:lnTo>
                  <a:lnTo>
                    <a:pt x="145" y="338"/>
                  </a:lnTo>
                  <a:lnTo>
                    <a:pt x="141" y="333"/>
                  </a:lnTo>
                  <a:lnTo>
                    <a:pt x="138" y="328"/>
                  </a:lnTo>
                  <a:lnTo>
                    <a:pt x="136" y="322"/>
                  </a:lnTo>
                  <a:lnTo>
                    <a:pt x="136" y="316"/>
                  </a:lnTo>
                  <a:lnTo>
                    <a:pt x="136" y="286"/>
                  </a:lnTo>
                  <a:lnTo>
                    <a:pt x="136" y="280"/>
                  </a:lnTo>
                  <a:lnTo>
                    <a:pt x="138" y="275"/>
                  </a:lnTo>
                  <a:lnTo>
                    <a:pt x="141" y="269"/>
                  </a:lnTo>
                  <a:lnTo>
                    <a:pt x="145" y="265"/>
                  </a:lnTo>
                  <a:lnTo>
                    <a:pt x="149" y="261"/>
                  </a:lnTo>
                  <a:lnTo>
                    <a:pt x="155" y="259"/>
                  </a:lnTo>
                  <a:lnTo>
                    <a:pt x="160" y="256"/>
                  </a:lnTo>
                  <a:lnTo>
                    <a:pt x="166" y="256"/>
                  </a:lnTo>
                  <a:lnTo>
                    <a:pt x="196" y="256"/>
                  </a:lnTo>
                  <a:lnTo>
                    <a:pt x="196" y="196"/>
                  </a:lnTo>
                  <a:lnTo>
                    <a:pt x="166" y="196"/>
                  </a:lnTo>
                  <a:lnTo>
                    <a:pt x="160" y="195"/>
                  </a:lnTo>
                  <a:lnTo>
                    <a:pt x="155" y="193"/>
                  </a:lnTo>
                  <a:lnTo>
                    <a:pt x="149" y="191"/>
                  </a:lnTo>
                  <a:lnTo>
                    <a:pt x="145" y="187"/>
                  </a:lnTo>
                  <a:lnTo>
                    <a:pt x="141" y="182"/>
                  </a:lnTo>
                  <a:lnTo>
                    <a:pt x="138" y="177"/>
                  </a:lnTo>
                  <a:lnTo>
                    <a:pt x="136" y="172"/>
                  </a:lnTo>
                  <a:lnTo>
                    <a:pt x="136" y="165"/>
                  </a:lnTo>
                  <a:lnTo>
                    <a:pt x="136" y="135"/>
                  </a:lnTo>
                  <a:lnTo>
                    <a:pt x="136" y="130"/>
                  </a:lnTo>
                  <a:lnTo>
                    <a:pt x="138" y="123"/>
                  </a:lnTo>
                  <a:lnTo>
                    <a:pt x="141" y="119"/>
                  </a:lnTo>
                  <a:lnTo>
                    <a:pt x="145" y="115"/>
                  </a:lnTo>
                  <a:lnTo>
                    <a:pt x="149" y="110"/>
                  </a:lnTo>
                  <a:lnTo>
                    <a:pt x="155" y="108"/>
                  </a:lnTo>
                  <a:lnTo>
                    <a:pt x="160" y="106"/>
                  </a:lnTo>
                  <a:lnTo>
                    <a:pt x="166" y="105"/>
                  </a:lnTo>
                  <a:lnTo>
                    <a:pt x="196" y="105"/>
                  </a:lnTo>
                  <a:lnTo>
                    <a:pt x="196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4" y="4"/>
                  </a:lnTo>
                  <a:lnTo>
                    <a:pt x="3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dirty="0"/>
            </a:p>
          </p:txBody>
        </p:sp>
        <p:sp>
          <p:nvSpPr>
            <p:cNvPr id="69" name="Forme libre 325">
              <a:extLst>
                <a:ext uri="{FF2B5EF4-FFF2-40B4-BE49-F238E27FC236}">
                  <a16:creationId xmlns:a16="http://schemas.microsoft.com/office/drawing/2014/main" id="{4E9C428E-133B-4690-9ED6-8917E4F1E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113" y="771525"/>
              <a:ext cx="66675" cy="287338"/>
            </a:xfrm>
            <a:custGeom>
              <a:avLst/>
              <a:gdLst>
                <a:gd name="T0" fmla="*/ 30 w 211"/>
                <a:gd name="T1" fmla="*/ 105 h 903"/>
                <a:gd name="T2" fmla="*/ 41 w 211"/>
                <a:gd name="T3" fmla="*/ 107 h 903"/>
                <a:gd name="T4" fmla="*/ 51 w 211"/>
                <a:gd name="T5" fmla="*/ 115 h 903"/>
                <a:gd name="T6" fmla="*/ 58 w 211"/>
                <a:gd name="T7" fmla="*/ 123 h 903"/>
                <a:gd name="T8" fmla="*/ 60 w 211"/>
                <a:gd name="T9" fmla="*/ 135 h 903"/>
                <a:gd name="T10" fmla="*/ 60 w 211"/>
                <a:gd name="T11" fmla="*/ 172 h 903"/>
                <a:gd name="T12" fmla="*/ 55 w 211"/>
                <a:gd name="T13" fmla="*/ 182 h 903"/>
                <a:gd name="T14" fmla="*/ 47 w 211"/>
                <a:gd name="T15" fmla="*/ 191 h 903"/>
                <a:gd name="T16" fmla="*/ 36 w 211"/>
                <a:gd name="T17" fmla="*/ 195 h 903"/>
                <a:gd name="T18" fmla="*/ 0 w 211"/>
                <a:gd name="T19" fmla="*/ 196 h 903"/>
                <a:gd name="T20" fmla="*/ 30 w 211"/>
                <a:gd name="T21" fmla="*/ 557 h 903"/>
                <a:gd name="T22" fmla="*/ 41 w 211"/>
                <a:gd name="T23" fmla="*/ 560 h 903"/>
                <a:gd name="T24" fmla="*/ 51 w 211"/>
                <a:gd name="T25" fmla="*/ 566 h 903"/>
                <a:gd name="T26" fmla="*/ 58 w 211"/>
                <a:gd name="T27" fmla="*/ 576 h 903"/>
                <a:gd name="T28" fmla="*/ 60 w 211"/>
                <a:gd name="T29" fmla="*/ 587 h 903"/>
                <a:gd name="T30" fmla="*/ 60 w 211"/>
                <a:gd name="T31" fmla="*/ 623 h 903"/>
                <a:gd name="T32" fmla="*/ 55 w 211"/>
                <a:gd name="T33" fmla="*/ 634 h 903"/>
                <a:gd name="T34" fmla="*/ 47 w 211"/>
                <a:gd name="T35" fmla="*/ 643 h 903"/>
                <a:gd name="T36" fmla="*/ 36 w 211"/>
                <a:gd name="T37" fmla="*/ 647 h 903"/>
                <a:gd name="T38" fmla="*/ 0 w 211"/>
                <a:gd name="T39" fmla="*/ 648 h 903"/>
                <a:gd name="T40" fmla="*/ 30 w 211"/>
                <a:gd name="T41" fmla="*/ 708 h 903"/>
                <a:gd name="T42" fmla="*/ 41 w 211"/>
                <a:gd name="T43" fmla="*/ 710 h 903"/>
                <a:gd name="T44" fmla="*/ 51 w 211"/>
                <a:gd name="T45" fmla="*/ 717 h 903"/>
                <a:gd name="T46" fmla="*/ 58 w 211"/>
                <a:gd name="T47" fmla="*/ 726 h 903"/>
                <a:gd name="T48" fmla="*/ 60 w 211"/>
                <a:gd name="T49" fmla="*/ 738 h 903"/>
                <a:gd name="T50" fmla="*/ 60 w 211"/>
                <a:gd name="T51" fmla="*/ 773 h 903"/>
                <a:gd name="T52" fmla="*/ 55 w 211"/>
                <a:gd name="T53" fmla="*/ 785 h 903"/>
                <a:gd name="T54" fmla="*/ 47 w 211"/>
                <a:gd name="T55" fmla="*/ 793 h 903"/>
                <a:gd name="T56" fmla="*/ 36 w 211"/>
                <a:gd name="T57" fmla="*/ 797 h 903"/>
                <a:gd name="T58" fmla="*/ 0 w 211"/>
                <a:gd name="T59" fmla="*/ 798 h 903"/>
                <a:gd name="T60" fmla="*/ 211 w 211"/>
                <a:gd name="T61" fmla="*/ 903 h 903"/>
                <a:gd name="T62" fmla="*/ 181 w 211"/>
                <a:gd name="T63" fmla="*/ 497 h 903"/>
                <a:gd name="T64" fmla="*/ 169 w 211"/>
                <a:gd name="T65" fmla="*/ 495 h 903"/>
                <a:gd name="T66" fmla="*/ 159 w 211"/>
                <a:gd name="T67" fmla="*/ 488 h 903"/>
                <a:gd name="T68" fmla="*/ 153 w 211"/>
                <a:gd name="T69" fmla="*/ 478 h 903"/>
                <a:gd name="T70" fmla="*/ 151 w 211"/>
                <a:gd name="T71" fmla="*/ 467 h 903"/>
                <a:gd name="T72" fmla="*/ 151 w 211"/>
                <a:gd name="T73" fmla="*/ 430 h 903"/>
                <a:gd name="T74" fmla="*/ 155 w 211"/>
                <a:gd name="T75" fmla="*/ 419 h 903"/>
                <a:gd name="T76" fmla="*/ 164 w 211"/>
                <a:gd name="T77" fmla="*/ 412 h 903"/>
                <a:gd name="T78" fmla="*/ 174 w 211"/>
                <a:gd name="T79" fmla="*/ 408 h 903"/>
                <a:gd name="T80" fmla="*/ 211 w 211"/>
                <a:gd name="T81" fmla="*/ 407 h 903"/>
                <a:gd name="T82" fmla="*/ 181 w 211"/>
                <a:gd name="T83" fmla="*/ 346 h 903"/>
                <a:gd name="T84" fmla="*/ 169 w 211"/>
                <a:gd name="T85" fmla="*/ 344 h 903"/>
                <a:gd name="T86" fmla="*/ 159 w 211"/>
                <a:gd name="T87" fmla="*/ 338 h 903"/>
                <a:gd name="T88" fmla="*/ 153 w 211"/>
                <a:gd name="T89" fmla="*/ 328 h 903"/>
                <a:gd name="T90" fmla="*/ 151 w 211"/>
                <a:gd name="T91" fmla="*/ 316 h 903"/>
                <a:gd name="T92" fmla="*/ 151 w 211"/>
                <a:gd name="T93" fmla="*/ 280 h 903"/>
                <a:gd name="T94" fmla="*/ 155 w 211"/>
                <a:gd name="T95" fmla="*/ 269 h 903"/>
                <a:gd name="T96" fmla="*/ 164 w 211"/>
                <a:gd name="T97" fmla="*/ 261 h 903"/>
                <a:gd name="T98" fmla="*/ 174 w 211"/>
                <a:gd name="T99" fmla="*/ 256 h 903"/>
                <a:gd name="T100" fmla="*/ 211 w 211"/>
                <a:gd name="T101" fmla="*/ 256 h 903"/>
                <a:gd name="T102" fmla="*/ 181 w 211"/>
                <a:gd name="T103" fmla="*/ 196 h 903"/>
                <a:gd name="T104" fmla="*/ 169 w 211"/>
                <a:gd name="T105" fmla="*/ 193 h 903"/>
                <a:gd name="T106" fmla="*/ 159 w 211"/>
                <a:gd name="T107" fmla="*/ 187 h 903"/>
                <a:gd name="T108" fmla="*/ 153 w 211"/>
                <a:gd name="T109" fmla="*/ 177 h 903"/>
                <a:gd name="T110" fmla="*/ 151 w 211"/>
                <a:gd name="T111" fmla="*/ 165 h 903"/>
                <a:gd name="T112" fmla="*/ 151 w 211"/>
                <a:gd name="T113" fmla="*/ 130 h 903"/>
                <a:gd name="T114" fmla="*/ 155 w 211"/>
                <a:gd name="T115" fmla="*/ 119 h 903"/>
                <a:gd name="T116" fmla="*/ 164 w 211"/>
                <a:gd name="T117" fmla="*/ 110 h 903"/>
                <a:gd name="T118" fmla="*/ 174 w 211"/>
                <a:gd name="T119" fmla="*/ 106 h 903"/>
                <a:gd name="T120" fmla="*/ 211 w 211"/>
                <a:gd name="T121" fmla="*/ 105 h 903"/>
                <a:gd name="T122" fmla="*/ 0 w 211"/>
                <a:gd name="T12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1" h="903">
                  <a:moveTo>
                    <a:pt x="0" y="105"/>
                  </a:moveTo>
                  <a:lnTo>
                    <a:pt x="30" y="105"/>
                  </a:lnTo>
                  <a:lnTo>
                    <a:pt x="36" y="106"/>
                  </a:lnTo>
                  <a:lnTo>
                    <a:pt x="41" y="107"/>
                  </a:lnTo>
                  <a:lnTo>
                    <a:pt x="47" y="110"/>
                  </a:lnTo>
                  <a:lnTo>
                    <a:pt x="51" y="115"/>
                  </a:lnTo>
                  <a:lnTo>
                    <a:pt x="55" y="119"/>
                  </a:lnTo>
                  <a:lnTo>
                    <a:pt x="58" y="123"/>
                  </a:lnTo>
                  <a:lnTo>
                    <a:pt x="60" y="130"/>
                  </a:lnTo>
                  <a:lnTo>
                    <a:pt x="60" y="135"/>
                  </a:lnTo>
                  <a:lnTo>
                    <a:pt x="60" y="165"/>
                  </a:lnTo>
                  <a:lnTo>
                    <a:pt x="60" y="172"/>
                  </a:lnTo>
                  <a:lnTo>
                    <a:pt x="58" y="177"/>
                  </a:lnTo>
                  <a:lnTo>
                    <a:pt x="55" y="182"/>
                  </a:lnTo>
                  <a:lnTo>
                    <a:pt x="51" y="187"/>
                  </a:lnTo>
                  <a:lnTo>
                    <a:pt x="47" y="191"/>
                  </a:lnTo>
                  <a:lnTo>
                    <a:pt x="41" y="193"/>
                  </a:lnTo>
                  <a:lnTo>
                    <a:pt x="36" y="195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557"/>
                  </a:lnTo>
                  <a:lnTo>
                    <a:pt x="30" y="557"/>
                  </a:lnTo>
                  <a:lnTo>
                    <a:pt x="36" y="558"/>
                  </a:lnTo>
                  <a:lnTo>
                    <a:pt x="41" y="560"/>
                  </a:lnTo>
                  <a:lnTo>
                    <a:pt x="47" y="562"/>
                  </a:lnTo>
                  <a:lnTo>
                    <a:pt x="51" y="566"/>
                  </a:lnTo>
                  <a:lnTo>
                    <a:pt x="55" y="571"/>
                  </a:lnTo>
                  <a:lnTo>
                    <a:pt x="58" y="576"/>
                  </a:lnTo>
                  <a:lnTo>
                    <a:pt x="60" y="581"/>
                  </a:lnTo>
                  <a:lnTo>
                    <a:pt x="60" y="587"/>
                  </a:lnTo>
                  <a:lnTo>
                    <a:pt x="60" y="618"/>
                  </a:lnTo>
                  <a:lnTo>
                    <a:pt x="60" y="623"/>
                  </a:lnTo>
                  <a:lnTo>
                    <a:pt x="58" y="629"/>
                  </a:lnTo>
                  <a:lnTo>
                    <a:pt x="55" y="634"/>
                  </a:lnTo>
                  <a:lnTo>
                    <a:pt x="51" y="638"/>
                  </a:lnTo>
                  <a:lnTo>
                    <a:pt x="47" y="643"/>
                  </a:lnTo>
                  <a:lnTo>
                    <a:pt x="41" y="645"/>
                  </a:lnTo>
                  <a:lnTo>
                    <a:pt x="36" y="647"/>
                  </a:lnTo>
                  <a:lnTo>
                    <a:pt x="30" y="648"/>
                  </a:lnTo>
                  <a:lnTo>
                    <a:pt x="0" y="648"/>
                  </a:lnTo>
                  <a:lnTo>
                    <a:pt x="0" y="708"/>
                  </a:lnTo>
                  <a:lnTo>
                    <a:pt x="30" y="708"/>
                  </a:lnTo>
                  <a:lnTo>
                    <a:pt x="36" y="708"/>
                  </a:lnTo>
                  <a:lnTo>
                    <a:pt x="41" y="710"/>
                  </a:lnTo>
                  <a:lnTo>
                    <a:pt x="47" y="712"/>
                  </a:lnTo>
                  <a:lnTo>
                    <a:pt x="51" y="717"/>
                  </a:lnTo>
                  <a:lnTo>
                    <a:pt x="55" y="721"/>
                  </a:lnTo>
                  <a:lnTo>
                    <a:pt x="58" y="726"/>
                  </a:lnTo>
                  <a:lnTo>
                    <a:pt x="60" y="732"/>
                  </a:lnTo>
                  <a:lnTo>
                    <a:pt x="60" y="738"/>
                  </a:lnTo>
                  <a:lnTo>
                    <a:pt x="60" y="768"/>
                  </a:lnTo>
                  <a:lnTo>
                    <a:pt x="60" y="773"/>
                  </a:lnTo>
                  <a:lnTo>
                    <a:pt x="58" y="780"/>
                  </a:lnTo>
                  <a:lnTo>
                    <a:pt x="55" y="785"/>
                  </a:lnTo>
                  <a:lnTo>
                    <a:pt x="51" y="789"/>
                  </a:lnTo>
                  <a:lnTo>
                    <a:pt x="47" y="793"/>
                  </a:lnTo>
                  <a:lnTo>
                    <a:pt x="41" y="796"/>
                  </a:lnTo>
                  <a:lnTo>
                    <a:pt x="36" y="797"/>
                  </a:lnTo>
                  <a:lnTo>
                    <a:pt x="30" y="798"/>
                  </a:lnTo>
                  <a:lnTo>
                    <a:pt x="0" y="798"/>
                  </a:lnTo>
                  <a:lnTo>
                    <a:pt x="0" y="903"/>
                  </a:lnTo>
                  <a:lnTo>
                    <a:pt x="211" y="903"/>
                  </a:lnTo>
                  <a:lnTo>
                    <a:pt x="211" y="497"/>
                  </a:lnTo>
                  <a:lnTo>
                    <a:pt x="181" y="497"/>
                  </a:lnTo>
                  <a:lnTo>
                    <a:pt x="174" y="497"/>
                  </a:lnTo>
                  <a:lnTo>
                    <a:pt x="169" y="495"/>
                  </a:lnTo>
                  <a:lnTo>
                    <a:pt x="164" y="491"/>
                  </a:lnTo>
                  <a:lnTo>
                    <a:pt x="159" y="488"/>
                  </a:lnTo>
                  <a:lnTo>
                    <a:pt x="155" y="484"/>
                  </a:lnTo>
                  <a:lnTo>
                    <a:pt x="153" y="478"/>
                  </a:lnTo>
                  <a:lnTo>
                    <a:pt x="151" y="473"/>
                  </a:lnTo>
                  <a:lnTo>
                    <a:pt x="151" y="467"/>
                  </a:lnTo>
                  <a:lnTo>
                    <a:pt x="151" y="437"/>
                  </a:lnTo>
                  <a:lnTo>
                    <a:pt x="151" y="430"/>
                  </a:lnTo>
                  <a:lnTo>
                    <a:pt x="153" y="425"/>
                  </a:lnTo>
                  <a:lnTo>
                    <a:pt x="155" y="419"/>
                  </a:lnTo>
                  <a:lnTo>
                    <a:pt x="159" y="415"/>
                  </a:lnTo>
                  <a:lnTo>
                    <a:pt x="164" y="412"/>
                  </a:lnTo>
                  <a:lnTo>
                    <a:pt x="169" y="409"/>
                  </a:lnTo>
                  <a:lnTo>
                    <a:pt x="174" y="408"/>
                  </a:lnTo>
                  <a:lnTo>
                    <a:pt x="181" y="407"/>
                  </a:lnTo>
                  <a:lnTo>
                    <a:pt x="211" y="407"/>
                  </a:lnTo>
                  <a:lnTo>
                    <a:pt x="211" y="346"/>
                  </a:lnTo>
                  <a:lnTo>
                    <a:pt x="181" y="346"/>
                  </a:lnTo>
                  <a:lnTo>
                    <a:pt x="174" y="345"/>
                  </a:lnTo>
                  <a:lnTo>
                    <a:pt x="169" y="344"/>
                  </a:lnTo>
                  <a:lnTo>
                    <a:pt x="164" y="341"/>
                  </a:lnTo>
                  <a:lnTo>
                    <a:pt x="159" y="338"/>
                  </a:lnTo>
                  <a:lnTo>
                    <a:pt x="155" y="333"/>
                  </a:lnTo>
                  <a:lnTo>
                    <a:pt x="153" y="328"/>
                  </a:lnTo>
                  <a:lnTo>
                    <a:pt x="151" y="322"/>
                  </a:lnTo>
                  <a:lnTo>
                    <a:pt x="151" y="316"/>
                  </a:lnTo>
                  <a:lnTo>
                    <a:pt x="151" y="286"/>
                  </a:lnTo>
                  <a:lnTo>
                    <a:pt x="151" y="280"/>
                  </a:lnTo>
                  <a:lnTo>
                    <a:pt x="153" y="275"/>
                  </a:lnTo>
                  <a:lnTo>
                    <a:pt x="155" y="269"/>
                  </a:lnTo>
                  <a:lnTo>
                    <a:pt x="159" y="265"/>
                  </a:lnTo>
                  <a:lnTo>
                    <a:pt x="164" y="261"/>
                  </a:lnTo>
                  <a:lnTo>
                    <a:pt x="169" y="259"/>
                  </a:lnTo>
                  <a:lnTo>
                    <a:pt x="174" y="256"/>
                  </a:lnTo>
                  <a:lnTo>
                    <a:pt x="181" y="256"/>
                  </a:lnTo>
                  <a:lnTo>
                    <a:pt x="211" y="256"/>
                  </a:lnTo>
                  <a:lnTo>
                    <a:pt x="211" y="196"/>
                  </a:lnTo>
                  <a:lnTo>
                    <a:pt x="181" y="196"/>
                  </a:lnTo>
                  <a:lnTo>
                    <a:pt x="174" y="195"/>
                  </a:lnTo>
                  <a:lnTo>
                    <a:pt x="169" y="193"/>
                  </a:lnTo>
                  <a:lnTo>
                    <a:pt x="164" y="191"/>
                  </a:lnTo>
                  <a:lnTo>
                    <a:pt x="159" y="187"/>
                  </a:lnTo>
                  <a:lnTo>
                    <a:pt x="155" y="182"/>
                  </a:lnTo>
                  <a:lnTo>
                    <a:pt x="153" y="177"/>
                  </a:lnTo>
                  <a:lnTo>
                    <a:pt x="151" y="172"/>
                  </a:lnTo>
                  <a:lnTo>
                    <a:pt x="151" y="165"/>
                  </a:lnTo>
                  <a:lnTo>
                    <a:pt x="151" y="135"/>
                  </a:lnTo>
                  <a:lnTo>
                    <a:pt x="151" y="130"/>
                  </a:lnTo>
                  <a:lnTo>
                    <a:pt x="153" y="123"/>
                  </a:lnTo>
                  <a:lnTo>
                    <a:pt x="155" y="119"/>
                  </a:lnTo>
                  <a:lnTo>
                    <a:pt x="159" y="115"/>
                  </a:lnTo>
                  <a:lnTo>
                    <a:pt x="164" y="110"/>
                  </a:lnTo>
                  <a:lnTo>
                    <a:pt x="169" y="108"/>
                  </a:lnTo>
                  <a:lnTo>
                    <a:pt x="174" y="106"/>
                  </a:lnTo>
                  <a:lnTo>
                    <a:pt x="181" y="105"/>
                  </a:lnTo>
                  <a:lnTo>
                    <a:pt x="211" y="105"/>
                  </a:lnTo>
                  <a:lnTo>
                    <a:pt x="211" y="0"/>
                  </a:lnTo>
                  <a:lnTo>
                    <a:pt x="0" y="0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dirty="0"/>
            </a:p>
          </p:txBody>
        </p:sp>
        <p:sp>
          <p:nvSpPr>
            <p:cNvPr id="70" name="Forme libre 326">
              <a:extLst>
                <a:ext uri="{FF2B5EF4-FFF2-40B4-BE49-F238E27FC236}">
                  <a16:creationId xmlns:a16="http://schemas.microsoft.com/office/drawing/2014/main" id="{505F0C26-0335-4A1D-AA0D-8C830A4F0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325" y="771525"/>
              <a:ext cx="68263" cy="287338"/>
            </a:xfrm>
            <a:custGeom>
              <a:avLst/>
              <a:gdLst>
                <a:gd name="T0" fmla="*/ 30 w 211"/>
                <a:gd name="T1" fmla="*/ 105 h 903"/>
                <a:gd name="T2" fmla="*/ 42 w 211"/>
                <a:gd name="T3" fmla="*/ 107 h 903"/>
                <a:gd name="T4" fmla="*/ 52 w 211"/>
                <a:gd name="T5" fmla="*/ 115 h 903"/>
                <a:gd name="T6" fmla="*/ 58 w 211"/>
                <a:gd name="T7" fmla="*/ 123 h 903"/>
                <a:gd name="T8" fmla="*/ 60 w 211"/>
                <a:gd name="T9" fmla="*/ 135 h 903"/>
                <a:gd name="T10" fmla="*/ 59 w 211"/>
                <a:gd name="T11" fmla="*/ 172 h 903"/>
                <a:gd name="T12" fmla="*/ 55 w 211"/>
                <a:gd name="T13" fmla="*/ 182 h 903"/>
                <a:gd name="T14" fmla="*/ 47 w 211"/>
                <a:gd name="T15" fmla="*/ 191 h 903"/>
                <a:gd name="T16" fmla="*/ 36 w 211"/>
                <a:gd name="T17" fmla="*/ 195 h 903"/>
                <a:gd name="T18" fmla="*/ 0 w 211"/>
                <a:gd name="T19" fmla="*/ 196 h 903"/>
                <a:gd name="T20" fmla="*/ 30 w 211"/>
                <a:gd name="T21" fmla="*/ 256 h 903"/>
                <a:gd name="T22" fmla="*/ 42 w 211"/>
                <a:gd name="T23" fmla="*/ 259 h 903"/>
                <a:gd name="T24" fmla="*/ 52 w 211"/>
                <a:gd name="T25" fmla="*/ 265 h 903"/>
                <a:gd name="T26" fmla="*/ 58 w 211"/>
                <a:gd name="T27" fmla="*/ 275 h 903"/>
                <a:gd name="T28" fmla="*/ 60 w 211"/>
                <a:gd name="T29" fmla="*/ 286 h 903"/>
                <a:gd name="T30" fmla="*/ 59 w 211"/>
                <a:gd name="T31" fmla="*/ 322 h 903"/>
                <a:gd name="T32" fmla="*/ 55 w 211"/>
                <a:gd name="T33" fmla="*/ 333 h 903"/>
                <a:gd name="T34" fmla="*/ 47 w 211"/>
                <a:gd name="T35" fmla="*/ 341 h 903"/>
                <a:gd name="T36" fmla="*/ 36 w 211"/>
                <a:gd name="T37" fmla="*/ 345 h 903"/>
                <a:gd name="T38" fmla="*/ 0 w 211"/>
                <a:gd name="T39" fmla="*/ 346 h 903"/>
                <a:gd name="T40" fmla="*/ 30 w 211"/>
                <a:gd name="T41" fmla="*/ 708 h 903"/>
                <a:gd name="T42" fmla="*/ 42 w 211"/>
                <a:gd name="T43" fmla="*/ 710 h 903"/>
                <a:gd name="T44" fmla="*/ 52 w 211"/>
                <a:gd name="T45" fmla="*/ 717 h 903"/>
                <a:gd name="T46" fmla="*/ 58 w 211"/>
                <a:gd name="T47" fmla="*/ 726 h 903"/>
                <a:gd name="T48" fmla="*/ 60 w 211"/>
                <a:gd name="T49" fmla="*/ 738 h 903"/>
                <a:gd name="T50" fmla="*/ 59 w 211"/>
                <a:gd name="T51" fmla="*/ 773 h 903"/>
                <a:gd name="T52" fmla="*/ 55 w 211"/>
                <a:gd name="T53" fmla="*/ 785 h 903"/>
                <a:gd name="T54" fmla="*/ 47 w 211"/>
                <a:gd name="T55" fmla="*/ 793 h 903"/>
                <a:gd name="T56" fmla="*/ 36 w 211"/>
                <a:gd name="T57" fmla="*/ 797 h 903"/>
                <a:gd name="T58" fmla="*/ 0 w 211"/>
                <a:gd name="T59" fmla="*/ 798 h 903"/>
                <a:gd name="T60" fmla="*/ 211 w 211"/>
                <a:gd name="T61" fmla="*/ 903 h 903"/>
                <a:gd name="T62" fmla="*/ 181 w 211"/>
                <a:gd name="T63" fmla="*/ 798 h 903"/>
                <a:gd name="T64" fmla="*/ 169 w 211"/>
                <a:gd name="T65" fmla="*/ 796 h 903"/>
                <a:gd name="T66" fmla="*/ 159 w 211"/>
                <a:gd name="T67" fmla="*/ 789 h 903"/>
                <a:gd name="T68" fmla="*/ 153 w 211"/>
                <a:gd name="T69" fmla="*/ 780 h 903"/>
                <a:gd name="T70" fmla="*/ 151 w 211"/>
                <a:gd name="T71" fmla="*/ 768 h 903"/>
                <a:gd name="T72" fmla="*/ 152 w 211"/>
                <a:gd name="T73" fmla="*/ 732 h 903"/>
                <a:gd name="T74" fmla="*/ 156 w 211"/>
                <a:gd name="T75" fmla="*/ 721 h 903"/>
                <a:gd name="T76" fmla="*/ 164 w 211"/>
                <a:gd name="T77" fmla="*/ 713 h 903"/>
                <a:gd name="T78" fmla="*/ 175 w 211"/>
                <a:gd name="T79" fmla="*/ 708 h 903"/>
                <a:gd name="T80" fmla="*/ 211 w 211"/>
                <a:gd name="T81" fmla="*/ 708 h 903"/>
                <a:gd name="T82" fmla="*/ 181 w 211"/>
                <a:gd name="T83" fmla="*/ 648 h 903"/>
                <a:gd name="T84" fmla="*/ 169 w 211"/>
                <a:gd name="T85" fmla="*/ 645 h 903"/>
                <a:gd name="T86" fmla="*/ 159 w 211"/>
                <a:gd name="T87" fmla="*/ 638 h 903"/>
                <a:gd name="T88" fmla="*/ 153 w 211"/>
                <a:gd name="T89" fmla="*/ 629 h 903"/>
                <a:gd name="T90" fmla="*/ 151 w 211"/>
                <a:gd name="T91" fmla="*/ 618 h 903"/>
                <a:gd name="T92" fmla="*/ 152 w 211"/>
                <a:gd name="T93" fmla="*/ 581 h 903"/>
                <a:gd name="T94" fmla="*/ 156 w 211"/>
                <a:gd name="T95" fmla="*/ 571 h 903"/>
                <a:gd name="T96" fmla="*/ 164 w 211"/>
                <a:gd name="T97" fmla="*/ 562 h 903"/>
                <a:gd name="T98" fmla="*/ 175 w 211"/>
                <a:gd name="T99" fmla="*/ 558 h 903"/>
                <a:gd name="T100" fmla="*/ 211 w 211"/>
                <a:gd name="T101" fmla="*/ 557 h 903"/>
                <a:gd name="T102" fmla="*/ 181 w 211"/>
                <a:gd name="T103" fmla="*/ 196 h 903"/>
                <a:gd name="T104" fmla="*/ 169 w 211"/>
                <a:gd name="T105" fmla="*/ 193 h 903"/>
                <a:gd name="T106" fmla="*/ 159 w 211"/>
                <a:gd name="T107" fmla="*/ 187 h 903"/>
                <a:gd name="T108" fmla="*/ 153 w 211"/>
                <a:gd name="T109" fmla="*/ 177 h 903"/>
                <a:gd name="T110" fmla="*/ 151 w 211"/>
                <a:gd name="T111" fmla="*/ 165 h 903"/>
                <a:gd name="T112" fmla="*/ 152 w 211"/>
                <a:gd name="T113" fmla="*/ 130 h 903"/>
                <a:gd name="T114" fmla="*/ 156 w 211"/>
                <a:gd name="T115" fmla="*/ 119 h 903"/>
                <a:gd name="T116" fmla="*/ 164 w 211"/>
                <a:gd name="T117" fmla="*/ 110 h 903"/>
                <a:gd name="T118" fmla="*/ 175 w 211"/>
                <a:gd name="T119" fmla="*/ 106 h 903"/>
                <a:gd name="T120" fmla="*/ 211 w 211"/>
                <a:gd name="T121" fmla="*/ 105 h 903"/>
                <a:gd name="T122" fmla="*/ 0 w 211"/>
                <a:gd name="T12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1" h="903">
                  <a:moveTo>
                    <a:pt x="0" y="105"/>
                  </a:moveTo>
                  <a:lnTo>
                    <a:pt x="30" y="105"/>
                  </a:lnTo>
                  <a:lnTo>
                    <a:pt x="36" y="106"/>
                  </a:lnTo>
                  <a:lnTo>
                    <a:pt x="42" y="107"/>
                  </a:lnTo>
                  <a:lnTo>
                    <a:pt x="47" y="110"/>
                  </a:lnTo>
                  <a:lnTo>
                    <a:pt x="52" y="115"/>
                  </a:lnTo>
                  <a:lnTo>
                    <a:pt x="55" y="119"/>
                  </a:lnTo>
                  <a:lnTo>
                    <a:pt x="58" y="123"/>
                  </a:lnTo>
                  <a:lnTo>
                    <a:pt x="59" y="130"/>
                  </a:lnTo>
                  <a:lnTo>
                    <a:pt x="60" y="135"/>
                  </a:lnTo>
                  <a:lnTo>
                    <a:pt x="60" y="165"/>
                  </a:lnTo>
                  <a:lnTo>
                    <a:pt x="59" y="172"/>
                  </a:lnTo>
                  <a:lnTo>
                    <a:pt x="58" y="177"/>
                  </a:lnTo>
                  <a:lnTo>
                    <a:pt x="55" y="182"/>
                  </a:lnTo>
                  <a:lnTo>
                    <a:pt x="52" y="187"/>
                  </a:lnTo>
                  <a:lnTo>
                    <a:pt x="47" y="191"/>
                  </a:lnTo>
                  <a:lnTo>
                    <a:pt x="42" y="193"/>
                  </a:lnTo>
                  <a:lnTo>
                    <a:pt x="36" y="195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256"/>
                  </a:lnTo>
                  <a:lnTo>
                    <a:pt x="30" y="256"/>
                  </a:lnTo>
                  <a:lnTo>
                    <a:pt x="36" y="256"/>
                  </a:lnTo>
                  <a:lnTo>
                    <a:pt x="42" y="259"/>
                  </a:lnTo>
                  <a:lnTo>
                    <a:pt x="47" y="261"/>
                  </a:lnTo>
                  <a:lnTo>
                    <a:pt x="52" y="265"/>
                  </a:lnTo>
                  <a:lnTo>
                    <a:pt x="55" y="269"/>
                  </a:lnTo>
                  <a:lnTo>
                    <a:pt x="58" y="275"/>
                  </a:lnTo>
                  <a:lnTo>
                    <a:pt x="59" y="280"/>
                  </a:lnTo>
                  <a:lnTo>
                    <a:pt x="60" y="286"/>
                  </a:lnTo>
                  <a:lnTo>
                    <a:pt x="60" y="316"/>
                  </a:lnTo>
                  <a:lnTo>
                    <a:pt x="59" y="322"/>
                  </a:lnTo>
                  <a:lnTo>
                    <a:pt x="58" y="328"/>
                  </a:lnTo>
                  <a:lnTo>
                    <a:pt x="55" y="333"/>
                  </a:lnTo>
                  <a:lnTo>
                    <a:pt x="52" y="338"/>
                  </a:lnTo>
                  <a:lnTo>
                    <a:pt x="47" y="341"/>
                  </a:lnTo>
                  <a:lnTo>
                    <a:pt x="42" y="344"/>
                  </a:lnTo>
                  <a:lnTo>
                    <a:pt x="36" y="345"/>
                  </a:lnTo>
                  <a:lnTo>
                    <a:pt x="30" y="346"/>
                  </a:lnTo>
                  <a:lnTo>
                    <a:pt x="0" y="346"/>
                  </a:lnTo>
                  <a:lnTo>
                    <a:pt x="0" y="708"/>
                  </a:lnTo>
                  <a:lnTo>
                    <a:pt x="30" y="708"/>
                  </a:lnTo>
                  <a:lnTo>
                    <a:pt x="36" y="708"/>
                  </a:lnTo>
                  <a:lnTo>
                    <a:pt x="42" y="710"/>
                  </a:lnTo>
                  <a:lnTo>
                    <a:pt x="47" y="712"/>
                  </a:lnTo>
                  <a:lnTo>
                    <a:pt x="52" y="717"/>
                  </a:lnTo>
                  <a:lnTo>
                    <a:pt x="55" y="721"/>
                  </a:lnTo>
                  <a:lnTo>
                    <a:pt x="58" y="726"/>
                  </a:lnTo>
                  <a:lnTo>
                    <a:pt x="59" y="732"/>
                  </a:lnTo>
                  <a:lnTo>
                    <a:pt x="60" y="738"/>
                  </a:lnTo>
                  <a:lnTo>
                    <a:pt x="60" y="768"/>
                  </a:lnTo>
                  <a:lnTo>
                    <a:pt x="59" y="773"/>
                  </a:lnTo>
                  <a:lnTo>
                    <a:pt x="58" y="780"/>
                  </a:lnTo>
                  <a:lnTo>
                    <a:pt x="55" y="785"/>
                  </a:lnTo>
                  <a:lnTo>
                    <a:pt x="52" y="789"/>
                  </a:lnTo>
                  <a:lnTo>
                    <a:pt x="47" y="793"/>
                  </a:lnTo>
                  <a:lnTo>
                    <a:pt x="42" y="796"/>
                  </a:lnTo>
                  <a:lnTo>
                    <a:pt x="36" y="797"/>
                  </a:lnTo>
                  <a:lnTo>
                    <a:pt x="30" y="798"/>
                  </a:lnTo>
                  <a:lnTo>
                    <a:pt x="0" y="798"/>
                  </a:lnTo>
                  <a:lnTo>
                    <a:pt x="0" y="903"/>
                  </a:lnTo>
                  <a:lnTo>
                    <a:pt x="211" y="903"/>
                  </a:lnTo>
                  <a:lnTo>
                    <a:pt x="211" y="798"/>
                  </a:lnTo>
                  <a:lnTo>
                    <a:pt x="181" y="798"/>
                  </a:lnTo>
                  <a:lnTo>
                    <a:pt x="175" y="797"/>
                  </a:lnTo>
                  <a:lnTo>
                    <a:pt x="169" y="796"/>
                  </a:lnTo>
                  <a:lnTo>
                    <a:pt x="164" y="793"/>
                  </a:lnTo>
                  <a:lnTo>
                    <a:pt x="159" y="789"/>
                  </a:lnTo>
                  <a:lnTo>
                    <a:pt x="156" y="785"/>
                  </a:lnTo>
                  <a:lnTo>
                    <a:pt x="153" y="780"/>
                  </a:lnTo>
                  <a:lnTo>
                    <a:pt x="152" y="774"/>
                  </a:lnTo>
                  <a:lnTo>
                    <a:pt x="151" y="768"/>
                  </a:lnTo>
                  <a:lnTo>
                    <a:pt x="151" y="738"/>
                  </a:lnTo>
                  <a:lnTo>
                    <a:pt x="152" y="732"/>
                  </a:lnTo>
                  <a:lnTo>
                    <a:pt x="153" y="726"/>
                  </a:lnTo>
                  <a:lnTo>
                    <a:pt x="156" y="721"/>
                  </a:lnTo>
                  <a:lnTo>
                    <a:pt x="159" y="717"/>
                  </a:lnTo>
                  <a:lnTo>
                    <a:pt x="164" y="713"/>
                  </a:lnTo>
                  <a:lnTo>
                    <a:pt x="169" y="710"/>
                  </a:lnTo>
                  <a:lnTo>
                    <a:pt x="175" y="708"/>
                  </a:lnTo>
                  <a:lnTo>
                    <a:pt x="181" y="708"/>
                  </a:lnTo>
                  <a:lnTo>
                    <a:pt x="211" y="708"/>
                  </a:lnTo>
                  <a:lnTo>
                    <a:pt x="211" y="648"/>
                  </a:lnTo>
                  <a:lnTo>
                    <a:pt x="181" y="648"/>
                  </a:lnTo>
                  <a:lnTo>
                    <a:pt x="175" y="647"/>
                  </a:lnTo>
                  <a:lnTo>
                    <a:pt x="169" y="645"/>
                  </a:lnTo>
                  <a:lnTo>
                    <a:pt x="164" y="643"/>
                  </a:lnTo>
                  <a:lnTo>
                    <a:pt x="159" y="638"/>
                  </a:lnTo>
                  <a:lnTo>
                    <a:pt x="156" y="634"/>
                  </a:lnTo>
                  <a:lnTo>
                    <a:pt x="153" y="629"/>
                  </a:lnTo>
                  <a:lnTo>
                    <a:pt x="152" y="623"/>
                  </a:lnTo>
                  <a:lnTo>
                    <a:pt x="151" y="618"/>
                  </a:lnTo>
                  <a:lnTo>
                    <a:pt x="151" y="587"/>
                  </a:lnTo>
                  <a:lnTo>
                    <a:pt x="152" y="581"/>
                  </a:lnTo>
                  <a:lnTo>
                    <a:pt x="153" y="576"/>
                  </a:lnTo>
                  <a:lnTo>
                    <a:pt x="156" y="571"/>
                  </a:lnTo>
                  <a:lnTo>
                    <a:pt x="159" y="566"/>
                  </a:lnTo>
                  <a:lnTo>
                    <a:pt x="164" y="562"/>
                  </a:lnTo>
                  <a:lnTo>
                    <a:pt x="169" y="560"/>
                  </a:lnTo>
                  <a:lnTo>
                    <a:pt x="175" y="558"/>
                  </a:lnTo>
                  <a:lnTo>
                    <a:pt x="181" y="557"/>
                  </a:lnTo>
                  <a:lnTo>
                    <a:pt x="211" y="557"/>
                  </a:lnTo>
                  <a:lnTo>
                    <a:pt x="211" y="196"/>
                  </a:lnTo>
                  <a:lnTo>
                    <a:pt x="181" y="196"/>
                  </a:lnTo>
                  <a:lnTo>
                    <a:pt x="175" y="195"/>
                  </a:lnTo>
                  <a:lnTo>
                    <a:pt x="169" y="193"/>
                  </a:lnTo>
                  <a:lnTo>
                    <a:pt x="164" y="191"/>
                  </a:lnTo>
                  <a:lnTo>
                    <a:pt x="159" y="187"/>
                  </a:lnTo>
                  <a:lnTo>
                    <a:pt x="156" y="182"/>
                  </a:lnTo>
                  <a:lnTo>
                    <a:pt x="153" y="177"/>
                  </a:lnTo>
                  <a:lnTo>
                    <a:pt x="152" y="172"/>
                  </a:lnTo>
                  <a:lnTo>
                    <a:pt x="151" y="165"/>
                  </a:lnTo>
                  <a:lnTo>
                    <a:pt x="151" y="135"/>
                  </a:lnTo>
                  <a:lnTo>
                    <a:pt x="152" y="130"/>
                  </a:lnTo>
                  <a:lnTo>
                    <a:pt x="153" y="123"/>
                  </a:lnTo>
                  <a:lnTo>
                    <a:pt x="156" y="119"/>
                  </a:lnTo>
                  <a:lnTo>
                    <a:pt x="159" y="115"/>
                  </a:lnTo>
                  <a:lnTo>
                    <a:pt x="164" y="110"/>
                  </a:lnTo>
                  <a:lnTo>
                    <a:pt x="169" y="108"/>
                  </a:lnTo>
                  <a:lnTo>
                    <a:pt x="175" y="106"/>
                  </a:lnTo>
                  <a:lnTo>
                    <a:pt x="181" y="105"/>
                  </a:lnTo>
                  <a:lnTo>
                    <a:pt x="211" y="105"/>
                  </a:lnTo>
                  <a:lnTo>
                    <a:pt x="211" y="0"/>
                  </a:lnTo>
                  <a:lnTo>
                    <a:pt x="0" y="0"/>
                  </a:lnTo>
                  <a:lnTo>
                    <a:pt x="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dirty="0"/>
            </a:p>
          </p:txBody>
        </p:sp>
        <p:sp>
          <p:nvSpPr>
            <p:cNvPr id="71" name="Forme libre 327">
              <a:extLst>
                <a:ext uri="{FF2B5EF4-FFF2-40B4-BE49-F238E27FC236}">
                  <a16:creationId xmlns:a16="http://schemas.microsoft.com/office/drawing/2014/main" id="{EE66CB30-F704-45C9-BA83-17BA7DC138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313" y="771525"/>
              <a:ext cx="61913" cy="287338"/>
            </a:xfrm>
            <a:custGeom>
              <a:avLst/>
              <a:gdLst>
                <a:gd name="T0" fmla="*/ 0 w 195"/>
                <a:gd name="T1" fmla="*/ 0 h 903"/>
                <a:gd name="T2" fmla="*/ 30 w 195"/>
                <a:gd name="T3" fmla="*/ 105 h 903"/>
                <a:gd name="T4" fmla="*/ 42 w 195"/>
                <a:gd name="T5" fmla="*/ 107 h 903"/>
                <a:gd name="T6" fmla="*/ 51 w 195"/>
                <a:gd name="T7" fmla="*/ 115 h 903"/>
                <a:gd name="T8" fmla="*/ 58 w 195"/>
                <a:gd name="T9" fmla="*/ 123 h 903"/>
                <a:gd name="T10" fmla="*/ 60 w 195"/>
                <a:gd name="T11" fmla="*/ 135 h 903"/>
                <a:gd name="T12" fmla="*/ 59 w 195"/>
                <a:gd name="T13" fmla="*/ 172 h 903"/>
                <a:gd name="T14" fmla="*/ 55 w 195"/>
                <a:gd name="T15" fmla="*/ 182 h 903"/>
                <a:gd name="T16" fmla="*/ 47 w 195"/>
                <a:gd name="T17" fmla="*/ 191 h 903"/>
                <a:gd name="T18" fmla="*/ 36 w 195"/>
                <a:gd name="T19" fmla="*/ 195 h 903"/>
                <a:gd name="T20" fmla="*/ 0 w 195"/>
                <a:gd name="T21" fmla="*/ 196 h 903"/>
                <a:gd name="T22" fmla="*/ 30 w 195"/>
                <a:gd name="T23" fmla="*/ 256 h 903"/>
                <a:gd name="T24" fmla="*/ 42 w 195"/>
                <a:gd name="T25" fmla="*/ 259 h 903"/>
                <a:gd name="T26" fmla="*/ 51 w 195"/>
                <a:gd name="T27" fmla="*/ 265 h 903"/>
                <a:gd name="T28" fmla="*/ 58 w 195"/>
                <a:gd name="T29" fmla="*/ 275 h 903"/>
                <a:gd name="T30" fmla="*/ 60 w 195"/>
                <a:gd name="T31" fmla="*/ 286 h 903"/>
                <a:gd name="T32" fmla="*/ 59 w 195"/>
                <a:gd name="T33" fmla="*/ 322 h 903"/>
                <a:gd name="T34" fmla="*/ 55 w 195"/>
                <a:gd name="T35" fmla="*/ 333 h 903"/>
                <a:gd name="T36" fmla="*/ 47 w 195"/>
                <a:gd name="T37" fmla="*/ 341 h 903"/>
                <a:gd name="T38" fmla="*/ 36 w 195"/>
                <a:gd name="T39" fmla="*/ 345 h 903"/>
                <a:gd name="T40" fmla="*/ 0 w 195"/>
                <a:gd name="T41" fmla="*/ 346 h 903"/>
                <a:gd name="T42" fmla="*/ 30 w 195"/>
                <a:gd name="T43" fmla="*/ 407 h 903"/>
                <a:gd name="T44" fmla="*/ 42 w 195"/>
                <a:gd name="T45" fmla="*/ 409 h 903"/>
                <a:gd name="T46" fmla="*/ 51 w 195"/>
                <a:gd name="T47" fmla="*/ 415 h 903"/>
                <a:gd name="T48" fmla="*/ 58 w 195"/>
                <a:gd name="T49" fmla="*/ 425 h 903"/>
                <a:gd name="T50" fmla="*/ 60 w 195"/>
                <a:gd name="T51" fmla="*/ 437 h 903"/>
                <a:gd name="T52" fmla="*/ 59 w 195"/>
                <a:gd name="T53" fmla="*/ 473 h 903"/>
                <a:gd name="T54" fmla="*/ 55 w 195"/>
                <a:gd name="T55" fmla="*/ 484 h 903"/>
                <a:gd name="T56" fmla="*/ 47 w 195"/>
                <a:gd name="T57" fmla="*/ 491 h 903"/>
                <a:gd name="T58" fmla="*/ 36 w 195"/>
                <a:gd name="T59" fmla="*/ 497 h 903"/>
                <a:gd name="T60" fmla="*/ 0 w 195"/>
                <a:gd name="T61" fmla="*/ 497 h 903"/>
                <a:gd name="T62" fmla="*/ 180 w 195"/>
                <a:gd name="T63" fmla="*/ 903 h 903"/>
                <a:gd name="T64" fmla="*/ 187 w 195"/>
                <a:gd name="T65" fmla="*/ 902 h 903"/>
                <a:gd name="T66" fmla="*/ 191 w 195"/>
                <a:gd name="T67" fmla="*/ 899 h 903"/>
                <a:gd name="T68" fmla="*/ 194 w 195"/>
                <a:gd name="T69" fmla="*/ 895 h 903"/>
                <a:gd name="T70" fmla="*/ 195 w 195"/>
                <a:gd name="T71" fmla="*/ 888 h 903"/>
                <a:gd name="T72" fmla="*/ 195 w 195"/>
                <a:gd name="T73" fmla="*/ 12 h 903"/>
                <a:gd name="T74" fmla="*/ 193 w 195"/>
                <a:gd name="T75" fmla="*/ 6 h 903"/>
                <a:gd name="T76" fmla="*/ 189 w 195"/>
                <a:gd name="T77" fmla="*/ 2 h 903"/>
                <a:gd name="T78" fmla="*/ 183 w 195"/>
                <a:gd name="T79" fmla="*/ 0 h 903"/>
                <a:gd name="T80" fmla="*/ 180 w 195"/>
                <a:gd name="T81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5" h="903">
                  <a:moveTo>
                    <a:pt x="180" y="0"/>
                  </a:moveTo>
                  <a:lnTo>
                    <a:pt x="0" y="0"/>
                  </a:lnTo>
                  <a:lnTo>
                    <a:pt x="0" y="105"/>
                  </a:lnTo>
                  <a:lnTo>
                    <a:pt x="30" y="105"/>
                  </a:lnTo>
                  <a:lnTo>
                    <a:pt x="36" y="106"/>
                  </a:lnTo>
                  <a:lnTo>
                    <a:pt x="42" y="107"/>
                  </a:lnTo>
                  <a:lnTo>
                    <a:pt x="47" y="110"/>
                  </a:lnTo>
                  <a:lnTo>
                    <a:pt x="51" y="115"/>
                  </a:lnTo>
                  <a:lnTo>
                    <a:pt x="55" y="119"/>
                  </a:lnTo>
                  <a:lnTo>
                    <a:pt x="58" y="123"/>
                  </a:lnTo>
                  <a:lnTo>
                    <a:pt x="59" y="130"/>
                  </a:lnTo>
                  <a:lnTo>
                    <a:pt x="60" y="135"/>
                  </a:lnTo>
                  <a:lnTo>
                    <a:pt x="60" y="165"/>
                  </a:lnTo>
                  <a:lnTo>
                    <a:pt x="59" y="172"/>
                  </a:lnTo>
                  <a:lnTo>
                    <a:pt x="58" y="177"/>
                  </a:lnTo>
                  <a:lnTo>
                    <a:pt x="55" y="182"/>
                  </a:lnTo>
                  <a:lnTo>
                    <a:pt x="51" y="187"/>
                  </a:lnTo>
                  <a:lnTo>
                    <a:pt x="47" y="191"/>
                  </a:lnTo>
                  <a:lnTo>
                    <a:pt x="42" y="193"/>
                  </a:lnTo>
                  <a:lnTo>
                    <a:pt x="36" y="195"/>
                  </a:lnTo>
                  <a:lnTo>
                    <a:pt x="30" y="196"/>
                  </a:lnTo>
                  <a:lnTo>
                    <a:pt x="0" y="196"/>
                  </a:lnTo>
                  <a:lnTo>
                    <a:pt x="0" y="256"/>
                  </a:lnTo>
                  <a:lnTo>
                    <a:pt x="30" y="256"/>
                  </a:lnTo>
                  <a:lnTo>
                    <a:pt x="36" y="256"/>
                  </a:lnTo>
                  <a:lnTo>
                    <a:pt x="42" y="259"/>
                  </a:lnTo>
                  <a:lnTo>
                    <a:pt x="47" y="261"/>
                  </a:lnTo>
                  <a:lnTo>
                    <a:pt x="51" y="265"/>
                  </a:lnTo>
                  <a:lnTo>
                    <a:pt x="55" y="269"/>
                  </a:lnTo>
                  <a:lnTo>
                    <a:pt x="58" y="275"/>
                  </a:lnTo>
                  <a:lnTo>
                    <a:pt x="59" y="280"/>
                  </a:lnTo>
                  <a:lnTo>
                    <a:pt x="60" y="286"/>
                  </a:lnTo>
                  <a:lnTo>
                    <a:pt x="60" y="316"/>
                  </a:lnTo>
                  <a:lnTo>
                    <a:pt x="59" y="322"/>
                  </a:lnTo>
                  <a:lnTo>
                    <a:pt x="58" y="328"/>
                  </a:lnTo>
                  <a:lnTo>
                    <a:pt x="55" y="333"/>
                  </a:lnTo>
                  <a:lnTo>
                    <a:pt x="51" y="338"/>
                  </a:lnTo>
                  <a:lnTo>
                    <a:pt x="47" y="341"/>
                  </a:lnTo>
                  <a:lnTo>
                    <a:pt x="42" y="344"/>
                  </a:lnTo>
                  <a:lnTo>
                    <a:pt x="36" y="345"/>
                  </a:lnTo>
                  <a:lnTo>
                    <a:pt x="30" y="346"/>
                  </a:lnTo>
                  <a:lnTo>
                    <a:pt x="0" y="346"/>
                  </a:lnTo>
                  <a:lnTo>
                    <a:pt x="0" y="407"/>
                  </a:lnTo>
                  <a:lnTo>
                    <a:pt x="30" y="407"/>
                  </a:lnTo>
                  <a:lnTo>
                    <a:pt x="36" y="408"/>
                  </a:lnTo>
                  <a:lnTo>
                    <a:pt x="42" y="409"/>
                  </a:lnTo>
                  <a:lnTo>
                    <a:pt x="47" y="412"/>
                  </a:lnTo>
                  <a:lnTo>
                    <a:pt x="51" y="415"/>
                  </a:lnTo>
                  <a:lnTo>
                    <a:pt x="55" y="419"/>
                  </a:lnTo>
                  <a:lnTo>
                    <a:pt x="58" y="425"/>
                  </a:lnTo>
                  <a:lnTo>
                    <a:pt x="59" y="430"/>
                  </a:lnTo>
                  <a:lnTo>
                    <a:pt x="60" y="437"/>
                  </a:lnTo>
                  <a:lnTo>
                    <a:pt x="60" y="467"/>
                  </a:lnTo>
                  <a:lnTo>
                    <a:pt x="59" y="473"/>
                  </a:lnTo>
                  <a:lnTo>
                    <a:pt x="58" y="478"/>
                  </a:lnTo>
                  <a:lnTo>
                    <a:pt x="55" y="484"/>
                  </a:lnTo>
                  <a:lnTo>
                    <a:pt x="51" y="488"/>
                  </a:lnTo>
                  <a:lnTo>
                    <a:pt x="47" y="491"/>
                  </a:lnTo>
                  <a:lnTo>
                    <a:pt x="42" y="495"/>
                  </a:lnTo>
                  <a:lnTo>
                    <a:pt x="36" y="497"/>
                  </a:lnTo>
                  <a:lnTo>
                    <a:pt x="30" y="497"/>
                  </a:lnTo>
                  <a:lnTo>
                    <a:pt x="0" y="497"/>
                  </a:lnTo>
                  <a:lnTo>
                    <a:pt x="0" y="903"/>
                  </a:lnTo>
                  <a:lnTo>
                    <a:pt x="180" y="903"/>
                  </a:lnTo>
                  <a:lnTo>
                    <a:pt x="183" y="903"/>
                  </a:lnTo>
                  <a:lnTo>
                    <a:pt x="187" y="902"/>
                  </a:lnTo>
                  <a:lnTo>
                    <a:pt x="189" y="901"/>
                  </a:lnTo>
                  <a:lnTo>
                    <a:pt x="191" y="899"/>
                  </a:lnTo>
                  <a:lnTo>
                    <a:pt x="193" y="897"/>
                  </a:lnTo>
                  <a:lnTo>
                    <a:pt x="194" y="895"/>
                  </a:lnTo>
                  <a:lnTo>
                    <a:pt x="195" y="891"/>
                  </a:lnTo>
                  <a:lnTo>
                    <a:pt x="195" y="888"/>
                  </a:lnTo>
                  <a:lnTo>
                    <a:pt x="195" y="15"/>
                  </a:lnTo>
                  <a:lnTo>
                    <a:pt x="195" y="12"/>
                  </a:lnTo>
                  <a:lnTo>
                    <a:pt x="194" y="10"/>
                  </a:lnTo>
                  <a:lnTo>
                    <a:pt x="193" y="6"/>
                  </a:lnTo>
                  <a:lnTo>
                    <a:pt x="191" y="4"/>
                  </a:lnTo>
                  <a:lnTo>
                    <a:pt x="189" y="2"/>
                  </a:lnTo>
                  <a:lnTo>
                    <a:pt x="187" y="1"/>
                  </a:lnTo>
                  <a:lnTo>
                    <a:pt x="183" y="0"/>
                  </a:lnTo>
                  <a:lnTo>
                    <a:pt x="180" y="0"/>
                  </a:lnTo>
                  <a:lnTo>
                    <a:pt x="1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dirty="0"/>
            </a:p>
          </p:txBody>
        </p:sp>
      </p:grpSp>
      <p:sp>
        <p:nvSpPr>
          <p:cNvPr id="72" name="Forme libre 2319" descr="Icône de feuille ">
            <a:extLst>
              <a:ext uri="{FF2B5EF4-FFF2-40B4-BE49-F238E27FC236}">
                <a16:creationId xmlns:a16="http://schemas.microsoft.com/office/drawing/2014/main" id="{4C935A16-4F4C-4B17-B911-F1D554A088A8}"/>
              </a:ext>
            </a:extLst>
          </p:cNvPr>
          <p:cNvSpPr>
            <a:spLocks noEditPoints="1"/>
          </p:cNvSpPr>
          <p:nvPr/>
        </p:nvSpPr>
        <p:spPr bwMode="auto">
          <a:xfrm>
            <a:off x="4358403" y="5170610"/>
            <a:ext cx="297555" cy="367656"/>
          </a:xfrm>
          <a:custGeom>
            <a:avLst/>
            <a:gdLst>
              <a:gd name="T0" fmla="*/ 550 w 868"/>
              <a:gd name="T1" fmla="*/ 453 h 868"/>
              <a:gd name="T2" fmla="*/ 561 w 868"/>
              <a:gd name="T3" fmla="*/ 457 h 868"/>
              <a:gd name="T4" fmla="*/ 565 w 868"/>
              <a:gd name="T5" fmla="*/ 468 h 868"/>
              <a:gd name="T6" fmla="*/ 561 w 868"/>
              <a:gd name="T7" fmla="*/ 479 h 868"/>
              <a:gd name="T8" fmla="*/ 550 w 868"/>
              <a:gd name="T9" fmla="*/ 483 h 868"/>
              <a:gd name="T10" fmla="*/ 432 w 868"/>
              <a:gd name="T11" fmla="*/ 604 h 868"/>
              <a:gd name="T12" fmla="*/ 442 w 868"/>
              <a:gd name="T13" fmla="*/ 611 h 868"/>
              <a:gd name="T14" fmla="*/ 444 w 868"/>
              <a:gd name="T15" fmla="*/ 622 h 868"/>
              <a:gd name="T16" fmla="*/ 437 w 868"/>
              <a:gd name="T17" fmla="*/ 632 h 868"/>
              <a:gd name="T18" fmla="*/ 254 w 868"/>
              <a:gd name="T19" fmla="*/ 634 h 868"/>
              <a:gd name="T20" fmla="*/ 233 w 868"/>
              <a:gd name="T21" fmla="*/ 438 h 868"/>
              <a:gd name="T22" fmla="*/ 237 w 868"/>
              <a:gd name="T23" fmla="*/ 427 h 868"/>
              <a:gd name="T24" fmla="*/ 248 w 868"/>
              <a:gd name="T25" fmla="*/ 423 h 868"/>
              <a:gd name="T26" fmla="*/ 258 w 868"/>
              <a:gd name="T27" fmla="*/ 427 h 868"/>
              <a:gd name="T28" fmla="*/ 263 w 868"/>
              <a:gd name="T29" fmla="*/ 438 h 868"/>
              <a:gd name="T30" fmla="*/ 384 w 868"/>
              <a:gd name="T31" fmla="*/ 315 h 868"/>
              <a:gd name="T32" fmla="*/ 390 w 868"/>
              <a:gd name="T33" fmla="*/ 305 h 868"/>
              <a:gd name="T34" fmla="*/ 402 w 868"/>
              <a:gd name="T35" fmla="*/ 303 h 868"/>
              <a:gd name="T36" fmla="*/ 412 w 868"/>
              <a:gd name="T37" fmla="*/ 309 h 868"/>
              <a:gd name="T38" fmla="*/ 414 w 868"/>
              <a:gd name="T39" fmla="*/ 431 h 868"/>
              <a:gd name="T40" fmla="*/ 536 w 868"/>
              <a:gd name="T41" fmla="*/ 251 h 868"/>
              <a:gd name="T42" fmla="*/ 544 w 868"/>
              <a:gd name="T43" fmla="*/ 243 h 868"/>
              <a:gd name="T44" fmla="*/ 555 w 868"/>
              <a:gd name="T45" fmla="*/ 243 h 868"/>
              <a:gd name="T46" fmla="*/ 564 w 868"/>
              <a:gd name="T47" fmla="*/ 251 h 868"/>
              <a:gd name="T48" fmla="*/ 610 w 868"/>
              <a:gd name="T49" fmla="*/ 302 h 868"/>
              <a:gd name="T50" fmla="*/ 621 w 868"/>
              <a:gd name="T51" fmla="*/ 307 h 868"/>
              <a:gd name="T52" fmla="*/ 625 w 868"/>
              <a:gd name="T53" fmla="*/ 317 h 868"/>
              <a:gd name="T54" fmla="*/ 621 w 868"/>
              <a:gd name="T55" fmla="*/ 328 h 868"/>
              <a:gd name="T56" fmla="*/ 610 w 868"/>
              <a:gd name="T57" fmla="*/ 332 h 868"/>
              <a:gd name="T58" fmla="*/ 854 w 868"/>
              <a:gd name="T59" fmla="*/ 0 h 868"/>
              <a:gd name="T60" fmla="*/ 789 w 868"/>
              <a:gd name="T61" fmla="*/ 9 h 868"/>
              <a:gd name="T62" fmla="*/ 611 w 868"/>
              <a:gd name="T63" fmla="*/ 45 h 868"/>
              <a:gd name="T64" fmla="*/ 472 w 868"/>
              <a:gd name="T65" fmla="*/ 86 h 868"/>
              <a:gd name="T66" fmla="*/ 319 w 868"/>
              <a:gd name="T67" fmla="*/ 147 h 868"/>
              <a:gd name="T68" fmla="*/ 200 w 868"/>
              <a:gd name="T69" fmla="*/ 219 h 868"/>
              <a:gd name="T70" fmla="*/ 114 w 868"/>
              <a:gd name="T71" fmla="*/ 301 h 868"/>
              <a:gd name="T72" fmla="*/ 63 w 868"/>
              <a:gd name="T73" fmla="*/ 386 h 868"/>
              <a:gd name="T74" fmla="*/ 46 w 868"/>
              <a:gd name="T75" fmla="*/ 463 h 868"/>
              <a:gd name="T76" fmla="*/ 49 w 868"/>
              <a:gd name="T77" fmla="*/ 544 h 868"/>
              <a:gd name="T78" fmla="*/ 74 w 868"/>
              <a:gd name="T79" fmla="*/ 630 h 868"/>
              <a:gd name="T80" fmla="*/ 4 w 868"/>
              <a:gd name="T81" fmla="*/ 799 h 868"/>
              <a:gd name="T82" fmla="*/ 0 w 868"/>
              <a:gd name="T83" fmla="*/ 809 h 868"/>
              <a:gd name="T84" fmla="*/ 4 w 868"/>
              <a:gd name="T85" fmla="*/ 820 h 868"/>
              <a:gd name="T86" fmla="*/ 55 w 868"/>
              <a:gd name="T87" fmla="*/ 868 h 868"/>
              <a:gd name="T88" fmla="*/ 66 w 868"/>
              <a:gd name="T89" fmla="*/ 866 h 868"/>
              <a:gd name="T90" fmla="*/ 224 w 868"/>
              <a:gd name="T91" fmla="*/ 786 h 868"/>
              <a:gd name="T92" fmla="*/ 326 w 868"/>
              <a:gd name="T93" fmla="*/ 816 h 868"/>
              <a:gd name="T94" fmla="*/ 405 w 868"/>
              <a:gd name="T95" fmla="*/ 819 h 868"/>
              <a:gd name="T96" fmla="*/ 464 w 868"/>
              <a:gd name="T97" fmla="*/ 806 h 868"/>
              <a:gd name="T98" fmla="*/ 521 w 868"/>
              <a:gd name="T99" fmla="*/ 779 h 868"/>
              <a:gd name="T100" fmla="*/ 575 w 868"/>
              <a:gd name="T101" fmla="*/ 740 h 868"/>
              <a:gd name="T102" fmla="*/ 625 w 868"/>
              <a:gd name="T103" fmla="*/ 690 h 868"/>
              <a:gd name="T104" fmla="*/ 672 w 868"/>
              <a:gd name="T105" fmla="*/ 627 h 868"/>
              <a:gd name="T106" fmla="*/ 715 w 868"/>
              <a:gd name="T107" fmla="*/ 550 h 868"/>
              <a:gd name="T108" fmla="*/ 773 w 868"/>
              <a:gd name="T109" fmla="*/ 415 h 868"/>
              <a:gd name="T110" fmla="*/ 818 w 868"/>
              <a:gd name="T111" fmla="*/ 271 h 868"/>
              <a:gd name="T112" fmla="*/ 862 w 868"/>
              <a:gd name="T113" fmla="*/ 53 h 868"/>
              <a:gd name="T114" fmla="*/ 866 w 868"/>
              <a:gd name="T115" fmla="*/ 10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68" h="868">
                <a:moveTo>
                  <a:pt x="610" y="332"/>
                </a:moveTo>
                <a:lnTo>
                  <a:pt x="557" y="332"/>
                </a:lnTo>
                <a:lnTo>
                  <a:pt x="435" y="453"/>
                </a:lnTo>
                <a:lnTo>
                  <a:pt x="550" y="453"/>
                </a:lnTo>
                <a:lnTo>
                  <a:pt x="553" y="453"/>
                </a:lnTo>
                <a:lnTo>
                  <a:pt x="555" y="454"/>
                </a:lnTo>
                <a:lnTo>
                  <a:pt x="559" y="456"/>
                </a:lnTo>
                <a:lnTo>
                  <a:pt x="561" y="457"/>
                </a:lnTo>
                <a:lnTo>
                  <a:pt x="563" y="460"/>
                </a:lnTo>
                <a:lnTo>
                  <a:pt x="564" y="463"/>
                </a:lnTo>
                <a:lnTo>
                  <a:pt x="565" y="466"/>
                </a:lnTo>
                <a:lnTo>
                  <a:pt x="565" y="468"/>
                </a:lnTo>
                <a:lnTo>
                  <a:pt x="565" y="471"/>
                </a:lnTo>
                <a:lnTo>
                  <a:pt x="564" y="474"/>
                </a:lnTo>
                <a:lnTo>
                  <a:pt x="563" y="476"/>
                </a:lnTo>
                <a:lnTo>
                  <a:pt x="561" y="479"/>
                </a:lnTo>
                <a:lnTo>
                  <a:pt x="559" y="481"/>
                </a:lnTo>
                <a:lnTo>
                  <a:pt x="555" y="482"/>
                </a:lnTo>
                <a:lnTo>
                  <a:pt x="553" y="483"/>
                </a:lnTo>
                <a:lnTo>
                  <a:pt x="550" y="483"/>
                </a:lnTo>
                <a:lnTo>
                  <a:pt x="405" y="483"/>
                </a:lnTo>
                <a:lnTo>
                  <a:pt x="284" y="604"/>
                </a:lnTo>
                <a:lnTo>
                  <a:pt x="429" y="604"/>
                </a:lnTo>
                <a:lnTo>
                  <a:pt x="432" y="604"/>
                </a:lnTo>
                <a:lnTo>
                  <a:pt x="435" y="605"/>
                </a:lnTo>
                <a:lnTo>
                  <a:pt x="437" y="607"/>
                </a:lnTo>
                <a:lnTo>
                  <a:pt x="440" y="608"/>
                </a:lnTo>
                <a:lnTo>
                  <a:pt x="442" y="611"/>
                </a:lnTo>
                <a:lnTo>
                  <a:pt x="443" y="614"/>
                </a:lnTo>
                <a:lnTo>
                  <a:pt x="444" y="616"/>
                </a:lnTo>
                <a:lnTo>
                  <a:pt x="444" y="619"/>
                </a:lnTo>
                <a:lnTo>
                  <a:pt x="444" y="622"/>
                </a:lnTo>
                <a:lnTo>
                  <a:pt x="443" y="626"/>
                </a:lnTo>
                <a:lnTo>
                  <a:pt x="442" y="628"/>
                </a:lnTo>
                <a:lnTo>
                  <a:pt x="440" y="630"/>
                </a:lnTo>
                <a:lnTo>
                  <a:pt x="437" y="632"/>
                </a:lnTo>
                <a:lnTo>
                  <a:pt x="435" y="633"/>
                </a:lnTo>
                <a:lnTo>
                  <a:pt x="432" y="634"/>
                </a:lnTo>
                <a:lnTo>
                  <a:pt x="429" y="634"/>
                </a:lnTo>
                <a:lnTo>
                  <a:pt x="254" y="634"/>
                </a:lnTo>
                <a:lnTo>
                  <a:pt x="58" y="830"/>
                </a:lnTo>
                <a:lnTo>
                  <a:pt x="36" y="809"/>
                </a:lnTo>
                <a:lnTo>
                  <a:pt x="233" y="613"/>
                </a:lnTo>
                <a:lnTo>
                  <a:pt x="233" y="438"/>
                </a:lnTo>
                <a:lnTo>
                  <a:pt x="233" y="435"/>
                </a:lnTo>
                <a:lnTo>
                  <a:pt x="234" y="433"/>
                </a:lnTo>
                <a:lnTo>
                  <a:pt x="236" y="429"/>
                </a:lnTo>
                <a:lnTo>
                  <a:pt x="237" y="427"/>
                </a:lnTo>
                <a:lnTo>
                  <a:pt x="239" y="426"/>
                </a:lnTo>
                <a:lnTo>
                  <a:pt x="242" y="424"/>
                </a:lnTo>
                <a:lnTo>
                  <a:pt x="244" y="423"/>
                </a:lnTo>
                <a:lnTo>
                  <a:pt x="248" y="423"/>
                </a:lnTo>
                <a:lnTo>
                  <a:pt x="251" y="423"/>
                </a:lnTo>
                <a:lnTo>
                  <a:pt x="254" y="424"/>
                </a:lnTo>
                <a:lnTo>
                  <a:pt x="256" y="426"/>
                </a:lnTo>
                <a:lnTo>
                  <a:pt x="258" y="427"/>
                </a:lnTo>
                <a:lnTo>
                  <a:pt x="261" y="429"/>
                </a:lnTo>
                <a:lnTo>
                  <a:pt x="262" y="433"/>
                </a:lnTo>
                <a:lnTo>
                  <a:pt x="263" y="435"/>
                </a:lnTo>
                <a:lnTo>
                  <a:pt x="263" y="438"/>
                </a:lnTo>
                <a:lnTo>
                  <a:pt x="263" y="583"/>
                </a:lnTo>
                <a:lnTo>
                  <a:pt x="384" y="463"/>
                </a:lnTo>
                <a:lnTo>
                  <a:pt x="384" y="317"/>
                </a:lnTo>
                <a:lnTo>
                  <a:pt x="384" y="315"/>
                </a:lnTo>
                <a:lnTo>
                  <a:pt x="385" y="311"/>
                </a:lnTo>
                <a:lnTo>
                  <a:pt x="386" y="309"/>
                </a:lnTo>
                <a:lnTo>
                  <a:pt x="388" y="307"/>
                </a:lnTo>
                <a:lnTo>
                  <a:pt x="390" y="305"/>
                </a:lnTo>
                <a:lnTo>
                  <a:pt x="393" y="303"/>
                </a:lnTo>
                <a:lnTo>
                  <a:pt x="396" y="303"/>
                </a:lnTo>
                <a:lnTo>
                  <a:pt x="399" y="302"/>
                </a:lnTo>
                <a:lnTo>
                  <a:pt x="402" y="303"/>
                </a:lnTo>
                <a:lnTo>
                  <a:pt x="405" y="303"/>
                </a:lnTo>
                <a:lnTo>
                  <a:pt x="407" y="305"/>
                </a:lnTo>
                <a:lnTo>
                  <a:pt x="410" y="307"/>
                </a:lnTo>
                <a:lnTo>
                  <a:pt x="412" y="309"/>
                </a:lnTo>
                <a:lnTo>
                  <a:pt x="413" y="311"/>
                </a:lnTo>
                <a:lnTo>
                  <a:pt x="414" y="315"/>
                </a:lnTo>
                <a:lnTo>
                  <a:pt x="414" y="317"/>
                </a:lnTo>
                <a:lnTo>
                  <a:pt x="414" y="431"/>
                </a:lnTo>
                <a:lnTo>
                  <a:pt x="535" y="311"/>
                </a:lnTo>
                <a:lnTo>
                  <a:pt x="535" y="257"/>
                </a:lnTo>
                <a:lnTo>
                  <a:pt x="535" y="253"/>
                </a:lnTo>
                <a:lnTo>
                  <a:pt x="536" y="251"/>
                </a:lnTo>
                <a:lnTo>
                  <a:pt x="537" y="248"/>
                </a:lnTo>
                <a:lnTo>
                  <a:pt x="539" y="246"/>
                </a:lnTo>
                <a:lnTo>
                  <a:pt x="542" y="245"/>
                </a:lnTo>
                <a:lnTo>
                  <a:pt x="544" y="243"/>
                </a:lnTo>
                <a:lnTo>
                  <a:pt x="547" y="242"/>
                </a:lnTo>
                <a:lnTo>
                  <a:pt x="550" y="242"/>
                </a:lnTo>
                <a:lnTo>
                  <a:pt x="553" y="242"/>
                </a:lnTo>
                <a:lnTo>
                  <a:pt x="555" y="243"/>
                </a:lnTo>
                <a:lnTo>
                  <a:pt x="559" y="245"/>
                </a:lnTo>
                <a:lnTo>
                  <a:pt x="561" y="246"/>
                </a:lnTo>
                <a:lnTo>
                  <a:pt x="563" y="248"/>
                </a:lnTo>
                <a:lnTo>
                  <a:pt x="564" y="251"/>
                </a:lnTo>
                <a:lnTo>
                  <a:pt x="565" y="253"/>
                </a:lnTo>
                <a:lnTo>
                  <a:pt x="565" y="257"/>
                </a:lnTo>
                <a:lnTo>
                  <a:pt x="565" y="302"/>
                </a:lnTo>
                <a:lnTo>
                  <a:pt x="610" y="302"/>
                </a:lnTo>
                <a:lnTo>
                  <a:pt x="613" y="303"/>
                </a:lnTo>
                <a:lnTo>
                  <a:pt x="617" y="303"/>
                </a:lnTo>
                <a:lnTo>
                  <a:pt x="619" y="305"/>
                </a:lnTo>
                <a:lnTo>
                  <a:pt x="621" y="307"/>
                </a:lnTo>
                <a:lnTo>
                  <a:pt x="623" y="309"/>
                </a:lnTo>
                <a:lnTo>
                  <a:pt x="624" y="311"/>
                </a:lnTo>
                <a:lnTo>
                  <a:pt x="625" y="315"/>
                </a:lnTo>
                <a:lnTo>
                  <a:pt x="625" y="317"/>
                </a:lnTo>
                <a:lnTo>
                  <a:pt x="625" y="320"/>
                </a:lnTo>
                <a:lnTo>
                  <a:pt x="624" y="323"/>
                </a:lnTo>
                <a:lnTo>
                  <a:pt x="623" y="326"/>
                </a:lnTo>
                <a:lnTo>
                  <a:pt x="621" y="328"/>
                </a:lnTo>
                <a:lnTo>
                  <a:pt x="619" y="330"/>
                </a:lnTo>
                <a:lnTo>
                  <a:pt x="617" y="331"/>
                </a:lnTo>
                <a:lnTo>
                  <a:pt x="613" y="332"/>
                </a:lnTo>
                <a:lnTo>
                  <a:pt x="610" y="332"/>
                </a:lnTo>
                <a:close/>
                <a:moveTo>
                  <a:pt x="863" y="5"/>
                </a:moveTo>
                <a:lnTo>
                  <a:pt x="860" y="3"/>
                </a:lnTo>
                <a:lnTo>
                  <a:pt x="857" y="1"/>
                </a:lnTo>
                <a:lnTo>
                  <a:pt x="854" y="0"/>
                </a:lnTo>
                <a:lnTo>
                  <a:pt x="850" y="0"/>
                </a:lnTo>
                <a:lnTo>
                  <a:pt x="843" y="1"/>
                </a:lnTo>
                <a:lnTo>
                  <a:pt x="821" y="5"/>
                </a:lnTo>
                <a:lnTo>
                  <a:pt x="789" y="9"/>
                </a:lnTo>
                <a:lnTo>
                  <a:pt x="747" y="16"/>
                </a:lnTo>
                <a:lnTo>
                  <a:pt x="697" y="26"/>
                </a:lnTo>
                <a:lnTo>
                  <a:pt x="641" y="38"/>
                </a:lnTo>
                <a:lnTo>
                  <a:pt x="611" y="45"/>
                </a:lnTo>
                <a:lnTo>
                  <a:pt x="580" y="54"/>
                </a:lnTo>
                <a:lnTo>
                  <a:pt x="548" y="63"/>
                </a:lnTo>
                <a:lnTo>
                  <a:pt x="516" y="72"/>
                </a:lnTo>
                <a:lnTo>
                  <a:pt x="472" y="86"/>
                </a:lnTo>
                <a:lnTo>
                  <a:pt x="431" y="100"/>
                </a:lnTo>
                <a:lnTo>
                  <a:pt x="391" y="115"/>
                </a:lnTo>
                <a:lnTo>
                  <a:pt x="355" y="131"/>
                </a:lnTo>
                <a:lnTo>
                  <a:pt x="319" y="147"/>
                </a:lnTo>
                <a:lnTo>
                  <a:pt x="286" y="164"/>
                </a:lnTo>
                <a:lnTo>
                  <a:pt x="256" y="182"/>
                </a:lnTo>
                <a:lnTo>
                  <a:pt x="227" y="200"/>
                </a:lnTo>
                <a:lnTo>
                  <a:pt x="200" y="219"/>
                </a:lnTo>
                <a:lnTo>
                  <a:pt x="176" y="238"/>
                </a:lnTo>
                <a:lnTo>
                  <a:pt x="153" y="259"/>
                </a:lnTo>
                <a:lnTo>
                  <a:pt x="133" y="279"/>
                </a:lnTo>
                <a:lnTo>
                  <a:pt x="114" y="301"/>
                </a:lnTo>
                <a:lnTo>
                  <a:pt x="97" y="323"/>
                </a:lnTo>
                <a:lnTo>
                  <a:pt x="84" y="346"/>
                </a:lnTo>
                <a:lnTo>
                  <a:pt x="72" y="368"/>
                </a:lnTo>
                <a:lnTo>
                  <a:pt x="63" y="386"/>
                </a:lnTo>
                <a:lnTo>
                  <a:pt x="57" y="406"/>
                </a:lnTo>
                <a:lnTo>
                  <a:pt x="51" y="424"/>
                </a:lnTo>
                <a:lnTo>
                  <a:pt x="48" y="443"/>
                </a:lnTo>
                <a:lnTo>
                  <a:pt x="46" y="463"/>
                </a:lnTo>
                <a:lnTo>
                  <a:pt x="44" y="483"/>
                </a:lnTo>
                <a:lnTo>
                  <a:pt x="45" y="503"/>
                </a:lnTo>
                <a:lnTo>
                  <a:pt x="46" y="524"/>
                </a:lnTo>
                <a:lnTo>
                  <a:pt x="49" y="544"/>
                </a:lnTo>
                <a:lnTo>
                  <a:pt x="54" y="564"/>
                </a:lnTo>
                <a:lnTo>
                  <a:pt x="59" y="586"/>
                </a:lnTo>
                <a:lnTo>
                  <a:pt x="65" y="607"/>
                </a:lnTo>
                <a:lnTo>
                  <a:pt x="74" y="630"/>
                </a:lnTo>
                <a:lnTo>
                  <a:pt x="84" y="651"/>
                </a:lnTo>
                <a:lnTo>
                  <a:pt x="94" y="674"/>
                </a:lnTo>
                <a:lnTo>
                  <a:pt x="107" y="696"/>
                </a:lnTo>
                <a:lnTo>
                  <a:pt x="4" y="799"/>
                </a:lnTo>
                <a:lnTo>
                  <a:pt x="2" y="801"/>
                </a:lnTo>
                <a:lnTo>
                  <a:pt x="1" y="804"/>
                </a:lnTo>
                <a:lnTo>
                  <a:pt x="0" y="807"/>
                </a:lnTo>
                <a:lnTo>
                  <a:pt x="0" y="809"/>
                </a:lnTo>
                <a:lnTo>
                  <a:pt x="0" y="812"/>
                </a:lnTo>
                <a:lnTo>
                  <a:pt x="1" y="815"/>
                </a:lnTo>
                <a:lnTo>
                  <a:pt x="2" y="817"/>
                </a:lnTo>
                <a:lnTo>
                  <a:pt x="4" y="820"/>
                </a:lnTo>
                <a:lnTo>
                  <a:pt x="47" y="864"/>
                </a:lnTo>
                <a:lnTo>
                  <a:pt x="49" y="866"/>
                </a:lnTo>
                <a:lnTo>
                  <a:pt x="52" y="867"/>
                </a:lnTo>
                <a:lnTo>
                  <a:pt x="55" y="868"/>
                </a:lnTo>
                <a:lnTo>
                  <a:pt x="58" y="868"/>
                </a:lnTo>
                <a:lnTo>
                  <a:pt x="61" y="868"/>
                </a:lnTo>
                <a:lnTo>
                  <a:pt x="63" y="867"/>
                </a:lnTo>
                <a:lnTo>
                  <a:pt x="66" y="866"/>
                </a:lnTo>
                <a:lnTo>
                  <a:pt x="69" y="864"/>
                </a:lnTo>
                <a:lnTo>
                  <a:pt x="171" y="760"/>
                </a:lnTo>
                <a:lnTo>
                  <a:pt x="198" y="773"/>
                </a:lnTo>
                <a:lnTo>
                  <a:pt x="224" y="786"/>
                </a:lnTo>
                <a:lnTo>
                  <a:pt x="250" y="796"/>
                </a:lnTo>
                <a:lnTo>
                  <a:pt x="276" y="805"/>
                </a:lnTo>
                <a:lnTo>
                  <a:pt x="301" y="811"/>
                </a:lnTo>
                <a:lnTo>
                  <a:pt x="326" y="816"/>
                </a:lnTo>
                <a:lnTo>
                  <a:pt x="350" y="819"/>
                </a:lnTo>
                <a:lnTo>
                  <a:pt x="374" y="820"/>
                </a:lnTo>
                <a:lnTo>
                  <a:pt x="389" y="820"/>
                </a:lnTo>
                <a:lnTo>
                  <a:pt x="405" y="819"/>
                </a:lnTo>
                <a:lnTo>
                  <a:pt x="420" y="816"/>
                </a:lnTo>
                <a:lnTo>
                  <a:pt x="435" y="813"/>
                </a:lnTo>
                <a:lnTo>
                  <a:pt x="450" y="810"/>
                </a:lnTo>
                <a:lnTo>
                  <a:pt x="464" y="806"/>
                </a:lnTo>
                <a:lnTo>
                  <a:pt x="479" y="800"/>
                </a:lnTo>
                <a:lnTo>
                  <a:pt x="493" y="794"/>
                </a:lnTo>
                <a:lnTo>
                  <a:pt x="507" y="787"/>
                </a:lnTo>
                <a:lnTo>
                  <a:pt x="521" y="779"/>
                </a:lnTo>
                <a:lnTo>
                  <a:pt x="535" y="770"/>
                </a:lnTo>
                <a:lnTo>
                  <a:pt x="549" y="762"/>
                </a:lnTo>
                <a:lnTo>
                  <a:pt x="562" y="751"/>
                </a:lnTo>
                <a:lnTo>
                  <a:pt x="575" y="740"/>
                </a:lnTo>
                <a:lnTo>
                  <a:pt x="588" y="730"/>
                </a:lnTo>
                <a:lnTo>
                  <a:pt x="600" y="717"/>
                </a:lnTo>
                <a:lnTo>
                  <a:pt x="613" y="704"/>
                </a:lnTo>
                <a:lnTo>
                  <a:pt x="625" y="690"/>
                </a:lnTo>
                <a:lnTo>
                  <a:pt x="638" y="675"/>
                </a:lnTo>
                <a:lnTo>
                  <a:pt x="650" y="660"/>
                </a:lnTo>
                <a:lnTo>
                  <a:pt x="661" y="643"/>
                </a:lnTo>
                <a:lnTo>
                  <a:pt x="672" y="627"/>
                </a:lnTo>
                <a:lnTo>
                  <a:pt x="683" y="608"/>
                </a:lnTo>
                <a:lnTo>
                  <a:pt x="695" y="590"/>
                </a:lnTo>
                <a:lnTo>
                  <a:pt x="706" y="571"/>
                </a:lnTo>
                <a:lnTo>
                  <a:pt x="715" y="550"/>
                </a:lnTo>
                <a:lnTo>
                  <a:pt x="726" y="530"/>
                </a:lnTo>
                <a:lnTo>
                  <a:pt x="736" y="509"/>
                </a:lnTo>
                <a:lnTo>
                  <a:pt x="755" y="464"/>
                </a:lnTo>
                <a:lnTo>
                  <a:pt x="773" y="415"/>
                </a:lnTo>
                <a:lnTo>
                  <a:pt x="786" y="379"/>
                </a:lnTo>
                <a:lnTo>
                  <a:pt x="798" y="341"/>
                </a:lnTo>
                <a:lnTo>
                  <a:pt x="809" y="306"/>
                </a:lnTo>
                <a:lnTo>
                  <a:pt x="818" y="271"/>
                </a:lnTo>
                <a:lnTo>
                  <a:pt x="834" y="204"/>
                </a:lnTo>
                <a:lnTo>
                  <a:pt x="847" y="143"/>
                </a:lnTo>
                <a:lnTo>
                  <a:pt x="856" y="93"/>
                </a:lnTo>
                <a:lnTo>
                  <a:pt x="862" y="53"/>
                </a:lnTo>
                <a:lnTo>
                  <a:pt x="865" y="26"/>
                </a:lnTo>
                <a:lnTo>
                  <a:pt x="868" y="16"/>
                </a:lnTo>
                <a:lnTo>
                  <a:pt x="868" y="13"/>
                </a:lnTo>
                <a:lnTo>
                  <a:pt x="866" y="10"/>
                </a:lnTo>
                <a:lnTo>
                  <a:pt x="865" y="7"/>
                </a:lnTo>
                <a:lnTo>
                  <a:pt x="863" y="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fr-FR" dirty="0"/>
          </a:p>
        </p:txBody>
      </p:sp>
      <p:sp>
        <p:nvSpPr>
          <p:cNvPr id="3" name="AutoShape 2" descr="Télécharger fichier STL gratuit Barad-Dur • Design à imprimer en 3D • Cults">
            <a:extLst>
              <a:ext uri="{FF2B5EF4-FFF2-40B4-BE49-F238E27FC236}">
                <a16:creationId xmlns:a16="http://schemas.microsoft.com/office/drawing/2014/main" id="{DA046D3A-026C-42BC-9B8D-2884C64DF22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858865" y="3337560"/>
            <a:ext cx="246684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7" name="Trapèze 42">
            <a:extLst>
              <a:ext uri="{FF2B5EF4-FFF2-40B4-BE49-F238E27FC236}">
                <a16:creationId xmlns:a16="http://schemas.microsoft.com/office/drawing/2014/main" id="{116D2A7F-84AC-FFD9-856C-AA8AFC18C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8513039" y="2929246"/>
            <a:ext cx="4336142" cy="1654826"/>
          </a:xfrm>
          <a:prstGeom prst="trapezoid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pic>
        <p:nvPicPr>
          <p:cNvPr id="81" name="Picture 4" descr="Ents | Wiki Le Seigneur des Anneaux | Fandom">
            <a:extLst>
              <a:ext uri="{FF2B5EF4-FFF2-40B4-BE49-F238E27FC236}">
                <a16:creationId xmlns:a16="http://schemas.microsoft.com/office/drawing/2014/main" id="{C32A398C-7E8B-9A12-8163-2504C83C1A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21" y="1356741"/>
            <a:ext cx="1332297" cy="999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Rectangle 81">
            <a:extLst>
              <a:ext uri="{FF2B5EF4-FFF2-40B4-BE49-F238E27FC236}">
                <a16:creationId xmlns:a16="http://schemas.microsoft.com/office/drawing/2014/main" id="{09F3DFFB-4B29-965E-759C-296C3647885D}"/>
              </a:ext>
            </a:extLst>
          </p:cNvPr>
          <p:cNvSpPr/>
          <p:nvPr/>
        </p:nvSpPr>
        <p:spPr>
          <a:xfrm>
            <a:off x="2162109" y="2485519"/>
            <a:ext cx="1610217" cy="369332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FR" sz="2400" b="1" dirty="0" err="1">
                <a:solidFill>
                  <a:schemeClr val="bg1"/>
                </a:solidFill>
              </a:rPr>
              <a:t>Saroumane</a:t>
            </a:r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3FEC43C4-1BB4-D620-2E1C-2290F6D87709}"/>
              </a:ext>
            </a:extLst>
          </p:cNvPr>
          <p:cNvSpPr/>
          <p:nvPr/>
        </p:nvSpPr>
        <p:spPr>
          <a:xfrm>
            <a:off x="2144093" y="3171926"/>
            <a:ext cx="1581120" cy="17055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 rtl="0">
              <a:lnSpc>
                <a:spcPts val="1900"/>
              </a:lnSpc>
            </a:pPr>
            <a:r>
              <a:rPr lang="fr-FR" b="1" dirty="0">
                <a:solidFill>
                  <a:schemeClr val="bg1"/>
                </a:solidFill>
                <a:cs typeface="Segoe UI" panose="020B0502040204020203" pitchFamily="34" charset="0"/>
              </a:rPr>
              <a:t>Besoins</a:t>
            </a:r>
            <a:r>
              <a:rPr lang="fr-FR" dirty="0">
                <a:solidFill>
                  <a:schemeClr val="bg1"/>
                </a:solidFill>
                <a:cs typeface="Segoe UI" panose="020B0502040204020203" pitchFamily="34" charset="0"/>
              </a:rPr>
              <a:t> en bois:</a:t>
            </a:r>
          </a:p>
          <a:p>
            <a:pPr algn="just" rtl="0">
              <a:lnSpc>
                <a:spcPts val="1900"/>
              </a:lnSpc>
            </a:pPr>
            <a:r>
              <a:rPr lang="fr-FR" b="1" dirty="0">
                <a:solidFill>
                  <a:schemeClr val="bg1"/>
                </a:solidFill>
                <a:cs typeface="Segoe UI" panose="020B0502040204020203" pitchFamily="34" charset="0"/>
              </a:rPr>
              <a:t>-Bois énergie</a:t>
            </a:r>
          </a:p>
          <a:p>
            <a:pPr algn="just" rtl="0">
              <a:lnSpc>
                <a:spcPts val="1900"/>
              </a:lnSpc>
            </a:pPr>
            <a:endParaRPr lang="fr-FR" b="1" dirty="0">
              <a:solidFill>
                <a:schemeClr val="bg1"/>
              </a:solidFill>
              <a:cs typeface="Segoe UI" panose="020B0502040204020203" pitchFamily="34" charset="0"/>
            </a:endParaRPr>
          </a:p>
          <a:p>
            <a:pPr algn="just" rtl="0">
              <a:lnSpc>
                <a:spcPts val="1900"/>
              </a:lnSpc>
            </a:pPr>
            <a:r>
              <a:rPr lang="fr-FR" b="1" dirty="0">
                <a:solidFill>
                  <a:schemeClr val="bg1"/>
                </a:solidFill>
                <a:cs typeface="Segoe UI" panose="020B0502040204020203" pitchFamily="34" charset="0"/>
              </a:rPr>
              <a:t>-Bois d’œuvre</a:t>
            </a: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solidFill>
                <a:schemeClr val="bg1"/>
              </a:solidFill>
              <a:cs typeface="Segoe UI" panose="020B0502040204020203" pitchFamily="34" charset="0"/>
            </a:endParaRPr>
          </a:p>
          <a:p>
            <a:pPr algn="just" rtl="0">
              <a:lnSpc>
                <a:spcPts val="1900"/>
              </a:lnSpc>
            </a:pPr>
            <a:r>
              <a:rPr lang="fr-FR" b="1" dirty="0">
                <a:solidFill>
                  <a:schemeClr val="bg1"/>
                </a:solidFill>
                <a:cs typeface="Segoe UI" panose="020B0502040204020203" pitchFamily="34" charset="0"/>
              </a:rPr>
              <a:t>-Bois d’industrie </a:t>
            </a: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pic>
        <p:nvPicPr>
          <p:cNvPr id="85" name="Picture 10" descr="SARUMAN - ~LE SEIGNEUR DES ANNEAUX Cheyenne's Page~">
            <a:extLst>
              <a:ext uri="{FF2B5EF4-FFF2-40B4-BE49-F238E27FC236}">
                <a16:creationId xmlns:a16="http://schemas.microsoft.com/office/drawing/2014/main" id="{93B524E8-F2F2-04B8-11E9-6039718EB5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994" y="1342603"/>
            <a:ext cx="1387810" cy="999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32" descr="The Hobbit: An Unexpected Journey - Richard Armitage as Thorin Oakenshield  | Thorin oakenshield, The hobbit, The hobbit thorin">
            <a:extLst>
              <a:ext uri="{FF2B5EF4-FFF2-40B4-BE49-F238E27FC236}">
                <a16:creationId xmlns:a16="http://schemas.microsoft.com/office/drawing/2014/main" id="{BD4C50AE-25E5-7791-774E-7D0D844C95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492" y="1342603"/>
            <a:ext cx="1284043" cy="990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18" descr="Azog | Middle Earth Film Saga Wikia | Fandom">
            <a:extLst>
              <a:ext uri="{FF2B5EF4-FFF2-40B4-BE49-F238E27FC236}">
                <a16:creationId xmlns:a16="http://schemas.microsoft.com/office/drawing/2014/main" id="{301BC7E8-D80F-A39A-F1E3-C9EE27B502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2" t="6793" r="38063" b="5500"/>
          <a:stretch/>
        </p:blipFill>
        <p:spPr bwMode="auto">
          <a:xfrm>
            <a:off x="10149965" y="1356741"/>
            <a:ext cx="1110077" cy="953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4" descr="The crown / Tiara, Thranduil (Lee Pace) in The Hobbit : The battle of the  Five Armies | Spotern">
            <a:extLst>
              <a:ext uri="{FF2B5EF4-FFF2-40B4-BE49-F238E27FC236}">
                <a16:creationId xmlns:a16="http://schemas.microsoft.com/office/drawing/2014/main" id="{4FE1C50A-8459-4965-139B-178FD87745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35" r="18122"/>
          <a:stretch/>
        </p:blipFill>
        <p:spPr bwMode="auto">
          <a:xfrm>
            <a:off x="4282956" y="1346388"/>
            <a:ext cx="1149238" cy="974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6">
            <a:extLst>
              <a:ext uri="{FF2B5EF4-FFF2-40B4-BE49-F238E27FC236}">
                <a16:creationId xmlns:a16="http://schemas.microsoft.com/office/drawing/2014/main" id="{B2ADC212-B85F-7517-61B1-7E04313652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19" r="16939"/>
          <a:stretch/>
        </p:blipFill>
        <p:spPr bwMode="auto">
          <a:xfrm>
            <a:off x="7922965" y="1342603"/>
            <a:ext cx="1533552" cy="96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0" name="Forme libre 2319" descr="Icône de feuille ">
            <a:extLst>
              <a:ext uri="{FF2B5EF4-FFF2-40B4-BE49-F238E27FC236}">
                <a16:creationId xmlns:a16="http://schemas.microsoft.com/office/drawing/2014/main" id="{C488D54B-FC0F-1849-4CF5-D74DBF3D05D9}"/>
              </a:ext>
            </a:extLst>
          </p:cNvPr>
          <p:cNvSpPr>
            <a:spLocks noEditPoints="1"/>
          </p:cNvSpPr>
          <p:nvPr/>
        </p:nvSpPr>
        <p:spPr bwMode="auto">
          <a:xfrm>
            <a:off x="835580" y="5110428"/>
            <a:ext cx="297555" cy="367656"/>
          </a:xfrm>
          <a:custGeom>
            <a:avLst/>
            <a:gdLst>
              <a:gd name="T0" fmla="*/ 550 w 868"/>
              <a:gd name="T1" fmla="*/ 453 h 868"/>
              <a:gd name="T2" fmla="*/ 561 w 868"/>
              <a:gd name="T3" fmla="*/ 457 h 868"/>
              <a:gd name="T4" fmla="*/ 565 w 868"/>
              <a:gd name="T5" fmla="*/ 468 h 868"/>
              <a:gd name="T6" fmla="*/ 561 w 868"/>
              <a:gd name="T7" fmla="*/ 479 h 868"/>
              <a:gd name="T8" fmla="*/ 550 w 868"/>
              <a:gd name="T9" fmla="*/ 483 h 868"/>
              <a:gd name="T10" fmla="*/ 432 w 868"/>
              <a:gd name="T11" fmla="*/ 604 h 868"/>
              <a:gd name="T12" fmla="*/ 442 w 868"/>
              <a:gd name="T13" fmla="*/ 611 h 868"/>
              <a:gd name="T14" fmla="*/ 444 w 868"/>
              <a:gd name="T15" fmla="*/ 622 h 868"/>
              <a:gd name="T16" fmla="*/ 437 w 868"/>
              <a:gd name="T17" fmla="*/ 632 h 868"/>
              <a:gd name="T18" fmla="*/ 254 w 868"/>
              <a:gd name="T19" fmla="*/ 634 h 868"/>
              <a:gd name="T20" fmla="*/ 233 w 868"/>
              <a:gd name="T21" fmla="*/ 438 h 868"/>
              <a:gd name="T22" fmla="*/ 237 w 868"/>
              <a:gd name="T23" fmla="*/ 427 h 868"/>
              <a:gd name="T24" fmla="*/ 248 w 868"/>
              <a:gd name="T25" fmla="*/ 423 h 868"/>
              <a:gd name="T26" fmla="*/ 258 w 868"/>
              <a:gd name="T27" fmla="*/ 427 h 868"/>
              <a:gd name="T28" fmla="*/ 263 w 868"/>
              <a:gd name="T29" fmla="*/ 438 h 868"/>
              <a:gd name="T30" fmla="*/ 384 w 868"/>
              <a:gd name="T31" fmla="*/ 315 h 868"/>
              <a:gd name="T32" fmla="*/ 390 w 868"/>
              <a:gd name="T33" fmla="*/ 305 h 868"/>
              <a:gd name="T34" fmla="*/ 402 w 868"/>
              <a:gd name="T35" fmla="*/ 303 h 868"/>
              <a:gd name="T36" fmla="*/ 412 w 868"/>
              <a:gd name="T37" fmla="*/ 309 h 868"/>
              <a:gd name="T38" fmla="*/ 414 w 868"/>
              <a:gd name="T39" fmla="*/ 431 h 868"/>
              <a:gd name="T40" fmla="*/ 536 w 868"/>
              <a:gd name="T41" fmla="*/ 251 h 868"/>
              <a:gd name="T42" fmla="*/ 544 w 868"/>
              <a:gd name="T43" fmla="*/ 243 h 868"/>
              <a:gd name="T44" fmla="*/ 555 w 868"/>
              <a:gd name="T45" fmla="*/ 243 h 868"/>
              <a:gd name="T46" fmla="*/ 564 w 868"/>
              <a:gd name="T47" fmla="*/ 251 h 868"/>
              <a:gd name="T48" fmla="*/ 610 w 868"/>
              <a:gd name="T49" fmla="*/ 302 h 868"/>
              <a:gd name="T50" fmla="*/ 621 w 868"/>
              <a:gd name="T51" fmla="*/ 307 h 868"/>
              <a:gd name="T52" fmla="*/ 625 w 868"/>
              <a:gd name="T53" fmla="*/ 317 h 868"/>
              <a:gd name="T54" fmla="*/ 621 w 868"/>
              <a:gd name="T55" fmla="*/ 328 h 868"/>
              <a:gd name="T56" fmla="*/ 610 w 868"/>
              <a:gd name="T57" fmla="*/ 332 h 868"/>
              <a:gd name="T58" fmla="*/ 854 w 868"/>
              <a:gd name="T59" fmla="*/ 0 h 868"/>
              <a:gd name="T60" fmla="*/ 789 w 868"/>
              <a:gd name="T61" fmla="*/ 9 h 868"/>
              <a:gd name="T62" fmla="*/ 611 w 868"/>
              <a:gd name="T63" fmla="*/ 45 h 868"/>
              <a:gd name="T64" fmla="*/ 472 w 868"/>
              <a:gd name="T65" fmla="*/ 86 h 868"/>
              <a:gd name="T66" fmla="*/ 319 w 868"/>
              <a:gd name="T67" fmla="*/ 147 h 868"/>
              <a:gd name="T68" fmla="*/ 200 w 868"/>
              <a:gd name="T69" fmla="*/ 219 h 868"/>
              <a:gd name="T70" fmla="*/ 114 w 868"/>
              <a:gd name="T71" fmla="*/ 301 h 868"/>
              <a:gd name="T72" fmla="*/ 63 w 868"/>
              <a:gd name="T73" fmla="*/ 386 h 868"/>
              <a:gd name="T74" fmla="*/ 46 w 868"/>
              <a:gd name="T75" fmla="*/ 463 h 868"/>
              <a:gd name="T76" fmla="*/ 49 w 868"/>
              <a:gd name="T77" fmla="*/ 544 h 868"/>
              <a:gd name="T78" fmla="*/ 74 w 868"/>
              <a:gd name="T79" fmla="*/ 630 h 868"/>
              <a:gd name="T80" fmla="*/ 4 w 868"/>
              <a:gd name="T81" fmla="*/ 799 h 868"/>
              <a:gd name="T82" fmla="*/ 0 w 868"/>
              <a:gd name="T83" fmla="*/ 809 h 868"/>
              <a:gd name="T84" fmla="*/ 4 w 868"/>
              <a:gd name="T85" fmla="*/ 820 h 868"/>
              <a:gd name="T86" fmla="*/ 55 w 868"/>
              <a:gd name="T87" fmla="*/ 868 h 868"/>
              <a:gd name="T88" fmla="*/ 66 w 868"/>
              <a:gd name="T89" fmla="*/ 866 h 868"/>
              <a:gd name="T90" fmla="*/ 224 w 868"/>
              <a:gd name="T91" fmla="*/ 786 h 868"/>
              <a:gd name="T92" fmla="*/ 326 w 868"/>
              <a:gd name="T93" fmla="*/ 816 h 868"/>
              <a:gd name="T94" fmla="*/ 405 w 868"/>
              <a:gd name="T95" fmla="*/ 819 h 868"/>
              <a:gd name="T96" fmla="*/ 464 w 868"/>
              <a:gd name="T97" fmla="*/ 806 h 868"/>
              <a:gd name="T98" fmla="*/ 521 w 868"/>
              <a:gd name="T99" fmla="*/ 779 h 868"/>
              <a:gd name="T100" fmla="*/ 575 w 868"/>
              <a:gd name="T101" fmla="*/ 740 h 868"/>
              <a:gd name="T102" fmla="*/ 625 w 868"/>
              <a:gd name="T103" fmla="*/ 690 h 868"/>
              <a:gd name="T104" fmla="*/ 672 w 868"/>
              <a:gd name="T105" fmla="*/ 627 h 868"/>
              <a:gd name="T106" fmla="*/ 715 w 868"/>
              <a:gd name="T107" fmla="*/ 550 h 868"/>
              <a:gd name="T108" fmla="*/ 773 w 868"/>
              <a:gd name="T109" fmla="*/ 415 h 868"/>
              <a:gd name="T110" fmla="*/ 818 w 868"/>
              <a:gd name="T111" fmla="*/ 271 h 868"/>
              <a:gd name="T112" fmla="*/ 862 w 868"/>
              <a:gd name="T113" fmla="*/ 53 h 868"/>
              <a:gd name="T114" fmla="*/ 866 w 868"/>
              <a:gd name="T115" fmla="*/ 10 h 8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68" h="868">
                <a:moveTo>
                  <a:pt x="610" y="332"/>
                </a:moveTo>
                <a:lnTo>
                  <a:pt x="557" y="332"/>
                </a:lnTo>
                <a:lnTo>
                  <a:pt x="435" y="453"/>
                </a:lnTo>
                <a:lnTo>
                  <a:pt x="550" y="453"/>
                </a:lnTo>
                <a:lnTo>
                  <a:pt x="553" y="453"/>
                </a:lnTo>
                <a:lnTo>
                  <a:pt x="555" y="454"/>
                </a:lnTo>
                <a:lnTo>
                  <a:pt x="559" y="456"/>
                </a:lnTo>
                <a:lnTo>
                  <a:pt x="561" y="457"/>
                </a:lnTo>
                <a:lnTo>
                  <a:pt x="563" y="460"/>
                </a:lnTo>
                <a:lnTo>
                  <a:pt x="564" y="463"/>
                </a:lnTo>
                <a:lnTo>
                  <a:pt x="565" y="466"/>
                </a:lnTo>
                <a:lnTo>
                  <a:pt x="565" y="468"/>
                </a:lnTo>
                <a:lnTo>
                  <a:pt x="565" y="471"/>
                </a:lnTo>
                <a:lnTo>
                  <a:pt x="564" y="474"/>
                </a:lnTo>
                <a:lnTo>
                  <a:pt x="563" y="476"/>
                </a:lnTo>
                <a:lnTo>
                  <a:pt x="561" y="479"/>
                </a:lnTo>
                <a:lnTo>
                  <a:pt x="559" y="481"/>
                </a:lnTo>
                <a:lnTo>
                  <a:pt x="555" y="482"/>
                </a:lnTo>
                <a:lnTo>
                  <a:pt x="553" y="483"/>
                </a:lnTo>
                <a:lnTo>
                  <a:pt x="550" y="483"/>
                </a:lnTo>
                <a:lnTo>
                  <a:pt x="405" y="483"/>
                </a:lnTo>
                <a:lnTo>
                  <a:pt x="284" y="604"/>
                </a:lnTo>
                <a:lnTo>
                  <a:pt x="429" y="604"/>
                </a:lnTo>
                <a:lnTo>
                  <a:pt x="432" y="604"/>
                </a:lnTo>
                <a:lnTo>
                  <a:pt x="435" y="605"/>
                </a:lnTo>
                <a:lnTo>
                  <a:pt x="437" y="607"/>
                </a:lnTo>
                <a:lnTo>
                  <a:pt x="440" y="608"/>
                </a:lnTo>
                <a:lnTo>
                  <a:pt x="442" y="611"/>
                </a:lnTo>
                <a:lnTo>
                  <a:pt x="443" y="614"/>
                </a:lnTo>
                <a:lnTo>
                  <a:pt x="444" y="616"/>
                </a:lnTo>
                <a:lnTo>
                  <a:pt x="444" y="619"/>
                </a:lnTo>
                <a:lnTo>
                  <a:pt x="444" y="622"/>
                </a:lnTo>
                <a:lnTo>
                  <a:pt x="443" y="626"/>
                </a:lnTo>
                <a:lnTo>
                  <a:pt x="442" y="628"/>
                </a:lnTo>
                <a:lnTo>
                  <a:pt x="440" y="630"/>
                </a:lnTo>
                <a:lnTo>
                  <a:pt x="437" y="632"/>
                </a:lnTo>
                <a:lnTo>
                  <a:pt x="435" y="633"/>
                </a:lnTo>
                <a:lnTo>
                  <a:pt x="432" y="634"/>
                </a:lnTo>
                <a:lnTo>
                  <a:pt x="429" y="634"/>
                </a:lnTo>
                <a:lnTo>
                  <a:pt x="254" y="634"/>
                </a:lnTo>
                <a:lnTo>
                  <a:pt x="58" y="830"/>
                </a:lnTo>
                <a:lnTo>
                  <a:pt x="36" y="809"/>
                </a:lnTo>
                <a:lnTo>
                  <a:pt x="233" y="613"/>
                </a:lnTo>
                <a:lnTo>
                  <a:pt x="233" y="438"/>
                </a:lnTo>
                <a:lnTo>
                  <a:pt x="233" y="435"/>
                </a:lnTo>
                <a:lnTo>
                  <a:pt x="234" y="433"/>
                </a:lnTo>
                <a:lnTo>
                  <a:pt x="236" y="429"/>
                </a:lnTo>
                <a:lnTo>
                  <a:pt x="237" y="427"/>
                </a:lnTo>
                <a:lnTo>
                  <a:pt x="239" y="426"/>
                </a:lnTo>
                <a:lnTo>
                  <a:pt x="242" y="424"/>
                </a:lnTo>
                <a:lnTo>
                  <a:pt x="244" y="423"/>
                </a:lnTo>
                <a:lnTo>
                  <a:pt x="248" y="423"/>
                </a:lnTo>
                <a:lnTo>
                  <a:pt x="251" y="423"/>
                </a:lnTo>
                <a:lnTo>
                  <a:pt x="254" y="424"/>
                </a:lnTo>
                <a:lnTo>
                  <a:pt x="256" y="426"/>
                </a:lnTo>
                <a:lnTo>
                  <a:pt x="258" y="427"/>
                </a:lnTo>
                <a:lnTo>
                  <a:pt x="261" y="429"/>
                </a:lnTo>
                <a:lnTo>
                  <a:pt x="262" y="433"/>
                </a:lnTo>
                <a:lnTo>
                  <a:pt x="263" y="435"/>
                </a:lnTo>
                <a:lnTo>
                  <a:pt x="263" y="438"/>
                </a:lnTo>
                <a:lnTo>
                  <a:pt x="263" y="583"/>
                </a:lnTo>
                <a:lnTo>
                  <a:pt x="384" y="463"/>
                </a:lnTo>
                <a:lnTo>
                  <a:pt x="384" y="317"/>
                </a:lnTo>
                <a:lnTo>
                  <a:pt x="384" y="315"/>
                </a:lnTo>
                <a:lnTo>
                  <a:pt x="385" y="311"/>
                </a:lnTo>
                <a:lnTo>
                  <a:pt x="386" y="309"/>
                </a:lnTo>
                <a:lnTo>
                  <a:pt x="388" y="307"/>
                </a:lnTo>
                <a:lnTo>
                  <a:pt x="390" y="305"/>
                </a:lnTo>
                <a:lnTo>
                  <a:pt x="393" y="303"/>
                </a:lnTo>
                <a:lnTo>
                  <a:pt x="396" y="303"/>
                </a:lnTo>
                <a:lnTo>
                  <a:pt x="399" y="302"/>
                </a:lnTo>
                <a:lnTo>
                  <a:pt x="402" y="303"/>
                </a:lnTo>
                <a:lnTo>
                  <a:pt x="405" y="303"/>
                </a:lnTo>
                <a:lnTo>
                  <a:pt x="407" y="305"/>
                </a:lnTo>
                <a:lnTo>
                  <a:pt x="410" y="307"/>
                </a:lnTo>
                <a:lnTo>
                  <a:pt x="412" y="309"/>
                </a:lnTo>
                <a:lnTo>
                  <a:pt x="413" y="311"/>
                </a:lnTo>
                <a:lnTo>
                  <a:pt x="414" y="315"/>
                </a:lnTo>
                <a:lnTo>
                  <a:pt x="414" y="317"/>
                </a:lnTo>
                <a:lnTo>
                  <a:pt x="414" y="431"/>
                </a:lnTo>
                <a:lnTo>
                  <a:pt x="535" y="311"/>
                </a:lnTo>
                <a:lnTo>
                  <a:pt x="535" y="257"/>
                </a:lnTo>
                <a:lnTo>
                  <a:pt x="535" y="253"/>
                </a:lnTo>
                <a:lnTo>
                  <a:pt x="536" y="251"/>
                </a:lnTo>
                <a:lnTo>
                  <a:pt x="537" y="248"/>
                </a:lnTo>
                <a:lnTo>
                  <a:pt x="539" y="246"/>
                </a:lnTo>
                <a:lnTo>
                  <a:pt x="542" y="245"/>
                </a:lnTo>
                <a:lnTo>
                  <a:pt x="544" y="243"/>
                </a:lnTo>
                <a:lnTo>
                  <a:pt x="547" y="242"/>
                </a:lnTo>
                <a:lnTo>
                  <a:pt x="550" y="242"/>
                </a:lnTo>
                <a:lnTo>
                  <a:pt x="553" y="242"/>
                </a:lnTo>
                <a:lnTo>
                  <a:pt x="555" y="243"/>
                </a:lnTo>
                <a:lnTo>
                  <a:pt x="559" y="245"/>
                </a:lnTo>
                <a:lnTo>
                  <a:pt x="561" y="246"/>
                </a:lnTo>
                <a:lnTo>
                  <a:pt x="563" y="248"/>
                </a:lnTo>
                <a:lnTo>
                  <a:pt x="564" y="251"/>
                </a:lnTo>
                <a:lnTo>
                  <a:pt x="565" y="253"/>
                </a:lnTo>
                <a:lnTo>
                  <a:pt x="565" y="257"/>
                </a:lnTo>
                <a:lnTo>
                  <a:pt x="565" y="302"/>
                </a:lnTo>
                <a:lnTo>
                  <a:pt x="610" y="302"/>
                </a:lnTo>
                <a:lnTo>
                  <a:pt x="613" y="303"/>
                </a:lnTo>
                <a:lnTo>
                  <a:pt x="617" y="303"/>
                </a:lnTo>
                <a:lnTo>
                  <a:pt x="619" y="305"/>
                </a:lnTo>
                <a:lnTo>
                  <a:pt x="621" y="307"/>
                </a:lnTo>
                <a:lnTo>
                  <a:pt x="623" y="309"/>
                </a:lnTo>
                <a:lnTo>
                  <a:pt x="624" y="311"/>
                </a:lnTo>
                <a:lnTo>
                  <a:pt x="625" y="315"/>
                </a:lnTo>
                <a:lnTo>
                  <a:pt x="625" y="317"/>
                </a:lnTo>
                <a:lnTo>
                  <a:pt x="625" y="320"/>
                </a:lnTo>
                <a:lnTo>
                  <a:pt x="624" y="323"/>
                </a:lnTo>
                <a:lnTo>
                  <a:pt x="623" y="326"/>
                </a:lnTo>
                <a:lnTo>
                  <a:pt x="621" y="328"/>
                </a:lnTo>
                <a:lnTo>
                  <a:pt x="619" y="330"/>
                </a:lnTo>
                <a:lnTo>
                  <a:pt x="617" y="331"/>
                </a:lnTo>
                <a:lnTo>
                  <a:pt x="613" y="332"/>
                </a:lnTo>
                <a:lnTo>
                  <a:pt x="610" y="332"/>
                </a:lnTo>
                <a:close/>
                <a:moveTo>
                  <a:pt x="863" y="5"/>
                </a:moveTo>
                <a:lnTo>
                  <a:pt x="860" y="3"/>
                </a:lnTo>
                <a:lnTo>
                  <a:pt x="857" y="1"/>
                </a:lnTo>
                <a:lnTo>
                  <a:pt x="854" y="0"/>
                </a:lnTo>
                <a:lnTo>
                  <a:pt x="850" y="0"/>
                </a:lnTo>
                <a:lnTo>
                  <a:pt x="843" y="1"/>
                </a:lnTo>
                <a:lnTo>
                  <a:pt x="821" y="5"/>
                </a:lnTo>
                <a:lnTo>
                  <a:pt x="789" y="9"/>
                </a:lnTo>
                <a:lnTo>
                  <a:pt x="747" y="16"/>
                </a:lnTo>
                <a:lnTo>
                  <a:pt x="697" y="26"/>
                </a:lnTo>
                <a:lnTo>
                  <a:pt x="641" y="38"/>
                </a:lnTo>
                <a:lnTo>
                  <a:pt x="611" y="45"/>
                </a:lnTo>
                <a:lnTo>
                  <a:pt x="580" y="54"/>
                </a:lnTo>
                <a:lnTo>
                  <a:pt x="548" y="63"/>
                </a:lnTo>
                <a:lnTo>
                  <a:pt x="516" y="72"/>
                </a:lnTo>
                <a:lnTo>
                  <a:pt x="472" y="86"/>
                </a:lnTo>
                <a:lnTo>
                  <a:pt x="431" y="100"/>
                </a:lnTo>
                <a:lnTo>
                  <a:pt x="391" y="115"/>
                </a:lnTo>
                <a:lnTo>
                  <a:pt x="355" y="131"/>
                </a:lnTo>
                <a:lnTo>
                  <a:pt x="319" y="147"/>
                </a:lnTo>
                <a:lnTo>
                  <a:pt x="286" y="164"/>
                </a:lnTo>
                <a:lnTo>
                  <a:pt x="256" y="182"/>
                </a:lnTo>
                <a:lnTo>
                  <a:pt x="227" y="200"/>
                </a:lnTo>
                <a:lnTo>
                  <a:pt x="200" y="219"/>
                </a:lnTo>
                <a:lnTo>
                  <a:pt x="176" y="238"/>
                </a:lnTo>
                <a:lnTo>
                  <a:pt x="153" y="259"/>
                </a:lnTo>
                <a:lnTo>
                  <a:pt x="133" y="279"/>
                </a:lnTo>
                <a:lnTo>
                  <a:pt x="114" y="301"/>
                </a:lnTo>
                <a:lnTo>
                  <a:pt x="97" y="323"/>
                </a:lnTo>
                <a:lnTo>
                  <a:pt x="84" y="346"/>
                </a:lnTo>
                <a:lnTo>
                  <a:pt x="72" y="368"/>
                </a:lnTo>
                <a:lnTo>
                  <a:pt x="63" y="386"/>
                </a:lnTo>
                <a:lnTo>
                  <a:pt x="57" y="406"/>
                </a:lnTo>
                <a:lnTo>
                  <a:pt x="51" y="424"/>
                </a:lnTo>
                <a:lnTo>
                  <a:pt x="48" y="443"/>
                </a:lnTo>
                <a:lnTo>
                  <a:pt x="46" y="463"/>
                </a:lnTo>
                <a:lnTo>
                  <a:pt x="44" y="483"/>
                </a:lnTo>
                <a:lnTo>
                  <a:pt x="45" y="503"/>
                </a:lnTo>
                <a:lnTo>
                  <a:pt x="46" y="524"/>
                </a:lnTo>
                <a:lnTo>
                  <a:pt x="49" y="544"/>
                </a:lnTo>
                <a:lnTo>
                  <a:pt x="54" y="564"/>
                </a:lnTo>
                <a:lnTo>
                  <a:pt x="59" y="586"/>
                </a:lnTo>
                <a:lnTo>
                  <a:pt x="65" y="607"/>
                </a:lnTo>
                <a:lnTo>
                  <a:pt x="74" y="630"/>
                </a:lnTo>
                <a:lnTo>
                  <a:pt x="84" y="651"/>
                </a:lnTo>
                <a:lnTo>
                  <a:pt x="94" y="674"/>
                </a:lnTo>
                <a:lnTo>
                  <a:pt x="107" y="696"/>
                </a:lnTo>
                <a:lnTo>
                  <a:pt x="4" y="799"/>
                </a:lnTo>
                <a:lnTo>
                  <a:pt x="2" y="801"/>
                </a:lnTo>
                <a:lnTo>
                  <a:pt x="1" y="804"/>
                </a:lnTo>
                <a:lnTo>
                  <a:pt x="0" y="807"/>
                </a:lnTo>
                <a:lnTo>
                  <a:pt x="0" y="809"/>
                </a:lnTo>
                <a:lnTo>
                  <a:pt x="0" y="812"/>
                </a:lnTo>
                <a:lnTo>
                  <a:pt x="1" y="815"/>
                </a:lnTo>
                <a:lnTo>
                  <a:pt x="2" y="817"/>
                </a:lnTo>
                <a:lnTo>
                  <a:pt x="4" y="820"/>
                </a:lnTo>
                <a:lnTo>
                  <a:pt x="47" y="864"/>
                </a:lnTo>
                <a:lnTo>
                  <a:pt x="49" y="866"/>
                </a:lnTo>
                <a:lnTo>
                  <a:pt x="52" y="867"/>
                </a:lnTo>
                <a:lnTo>
                  <a:pt x="55" y="868"/>
                </a:lnTo>
                <a:lnTo>
                  <a:pt x="58" y="868"/>
                </a:lnTo>
                <a:lnTo>
                  <a:pt x="61" y="868"/>
                </a:lnTo>
                <a:lnTo>
                  <a:pt x="63" y="867"/>
                </a:lnTo>
                <a:lnTo>
                  <a:pt x="66" y="866"/>
                </a:lnTo>
                <a:lnTo>
                  <a:pt x="69" y="864"/>
                </a:lnTo>
                <a:lnTo>
                  <a:pt x="171" y="760"/>
                </a:lnTo>
                <a:lnTo>
                  <a:pt x="198" y="773"/>
                </a:lnTo>
                <a:lnTo>
                  <a:pt x="224" y="786"/>
                </a:lnTo>
                <a:lnTo>
                  <a:pt x="250" y="796"/>
                </a:lnTo>
                <a:lnTo>
                  <a:pt x="276" y="805"/>
                </a:lnTo>
                <a:lnTo>
                  <a:pt x="301" y="811"/>
                </a:lnTo>
                <a:lnTo>
                  <a:pt x="326" y="816"/>
                </a:lnTo>
                <a:lnTo>
                  <a:pt x="350" y="819"/>
                </a:lnTo>
                <a:lnTo>
                  <a:pt x="374" y="820"/>
                </a:lnTo>
                <a:lnTo>
                  <a:pt x="389" y="820"/>
                </a:lnTo>
                <a:lnTo>
                  <a:pt x="405" y="819"/>
                </a:lnTo>
                <a:lnTo>
                  <a:pt x="420" y="816"/>
                </a:lnTo>
                <a:lnTo>
                  <a:pt x="435" y="813"/>
                </a:lnTo>
                <a:lnTo>
                  <a:pt x="450" y="810"/>
                </a:lnTo>
                <a:lnTo>
                  <a:pt x="464" y="806"/>
                </a:lnTo>
                <a:lnTo>
                  <a:pt x="479" y="800"/>
                </a:lnTo>
                <a:lnTo>
                  <a:pt x="493" y="794"/>
                </a:lnTo>
                <a:lnTo>
                  <a:pt x="507" y="787"/>
                </a:lnTo>
                <a:lnTo>
                  <a:pt x="521" y="779"/>
                </a:lnTo>
                <a:lnTo>
                  <a:pt x="535" y="770"/>
                </a:lnTo>
                <a:lnTo>
                  <a:pt x="549" y="762"/>
                </a:lnTo>
                <a:lnTo>
                  <a:pt x="562" y="751"/>
                </a:lnTo>
                <a:lnTo>
                  <a:pt x="575" y="740"/>
                </a:lnTo>
                <a:lnTo>
                  <a:pt x="588" y="730"/>
                </a:lnTo>
                <a:lnTo>
                  <a:pt x="600" y="717"/>
                </a:lnTo>
                <a:lnTo>
                  <a:pt x="613" y="704"/>
                </a:lnTo>
                <a:lnTo>
                  <a:pt x="625" y="690"/>
                </a:lnTo>
                <a:lnTo>
                  <a:pt x="638" y="675"/>
                </a:lnTo>
                <a:lnTo>
                  <a:pt x="650" y="660"/>
                </a:lnTo>
                <a:lnTo>
                  <a:pt x="661" y="643"/>
                </a:lnTo>
                <a:lnTo>
                  <a:pt x="672" y="627"/>
                </a:lnTo>
                <a:lnTo>
                  <a:pt x="683" y="608"/>
                </a:lnTo>
                <a:lnTo>
                  <a:pt x="695" y="590"/>
                </a:lnTo>
                <a:lnTo>
                  <a:pt x="706" y="571"/>
                </a:lnTo>
                <a:lnTo>
                  <a:pt x="715" y="550"/>
                </a:lnTo>
                <a:lnTo>
                  <a:pt x="726" y="530"/>
                </a:lnTo>
                <a:lnTo>
                  <a:pt x="736" y="509"/>
                </a:lnTo>
                <a:lnTo>
                  <a:pt x="755" y="464"/>
                </a:lnTo>
                <a:lnTo>
                  <a:pt x="773" y="415"/>
                </a:lnTo>
                <a:lnTo>
                  <a:pt x="786" y="379"/>
                </a:lnTo>
                <a:lnTo>
                  <a:pt x="798" y="341"/>
                </a:lnTo>
                <a:lnTo>
                  <a:pt x="809" y="306"/>
                </a:lnTo>
                <a:lnTo>
                  <a:pt x="818" y="271"/>
                </a:lnTo>
                <a:lnTo>
                  <a:pt x="834" y="204"/>
                </a:lnTo>
                <a:lnTo>
                  <a:pt x="847" y="143"/>
                </a:lnTo>
                <a:lnTo>
                  <a:pt x="856" y="93"/>
                </a:lnTo>
                <a:lnTo>
                  <a:pt x="862" y="53"/>
                </a:lnTo>
                <a:lnTo>
                  <a:pt x="865" y="26"/>
                </a:lnTo>
                <a:lnTo>
                  <a:pt x="868" y="16"/>
                </a:lnTo>
                <a:lnTo>
                  <a:pt x="868" y="13"/>
                </a:lnTo>
                <a:lnTo>
                  <a:pt x="866" y="10"/>
                </a:lnTo>
                <a:lnTo>
                  <a:pt x="865" y="7"/>
                </a:lnTo>
                <a:lnTo>
                  <a:pt x="863" y="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fr-FR" dirty="0"/>
          </a:p>
        </p:txBody>
      </p:sp>
      <p:sp>
        <p:nvSpPr>
          <p:cNvPr id="91" name="Forme libre 4344" descr="Icône de clé à molette ">
            <a:extLst>
              <a:ext uri="{FF2B5EF4-FFF2-40B4-BE49-F238E27FC236}">
                <a16:creationId xmlns:a16="http://schemas.microsoft.com/office/drawing/2014/main" id="{C551E381-C84D-78D6-2CF9-167812F5A6B8}"/>
              </a:ext>
            </a:extLst>
          </p:cNvPr>
          <p:cNvSpPr>
            <a:spLocks/>
          </p:cNvSpPr>
          <p:nvPr/>
        </p:nvSpPr>
        <p:spPr bwMode="auto">
          <a:xfrm>
            <a:off x="2765369" y="5176706"/>
            <a:ext cx="302686" cy="373996"/>
          </a:xfrm>
          <a:custGeom>
            <a:avLst/>
            <a:gdLst>
              <a:gd name="T0" fmla="*/ 853 w 886"/>
              <a:gd name="T1" fmla="*/ 137 h 886"/>
              <a:gd name="T2" fmla="*/ 842 w 886"/>
              <a:gd name="T3" fmla="*/ 134 h 886"/>
              <a:gd name="T4" fmla="*/ 833 w 886"/>
              <a:gd name="T5" fmla="*/ 138 h 886"/>
              <a:gd name="T6" fmla="*/ 646 w 886"/>
              <a:gd name="T7" fmla="*/ 172 h 886"/>
              <a:gd name="T8" fmla="*/ 754 w 886"/>
              <a:gd name="T9" fmla="*/ 46 h 886"/>
              <a:gd name="T10" fmla="*/ 754 w 886"/>
              <a:gd name="T11" fmla="*/ 37 h 886"/>
              <a:gd name="T12" fmla="*/ 747 w 886"/>
              <a:gd name="T13" fmla="*/ 29 h 886"/>
              <a:gd name="T14" fmla="*/ 704 w 886"/>
              <a:gd name="T15" fmla="*/ 12 h 886"/>
              <a:gd name="T16" fmla="*/ 659 w 886"/>
              <a:gd name="T17" fmla="*/ 2 h 886"/>
              <a:gd name="T18" fmla="*/ 615 w 886"/>
              <a:gd name="T19" fmla="*/ 0 h 886"/>
              <a:gd name="T20" fmla="*/ 577 w 886"/>
              <a:gd name="T21" fmla="*/ 6 h 886"/>
              <a:gd name="T22" fmla="*/ 539 w 886"/>
              <a:gd name="T23" fmla="*/ 15 h 886"/>
              <a:gd name="T24" fmla="*/ 505 w 886"/>
              <a:gd name="T25" fmla="*/ 31 h 886"/>
              <a:gd name="T26" fmla="*/ 473 w 886"/>
              <a:gd name="T27" fmla="*/ 52 h 886"/>
              <a:gd name="T28" fmla="*/ 443 w 886"/>
              <a:gd name="T29" fmla="*/ 76 h 886"/>
              <a:gd name="T30" fmla="*/ 405 w 886"/>
              <a:gd name="T31" fmla="*/ 124 h 886"/>
              <a:gd name="T32" fmla="*/ 380 w 886"/>
              <a:gd name="T33" fmla="*/ 178 h 886"/>
              <a:gd name="T34" fmla="*/ 368 w 886"/>
              <a:gd name="T35" fmla="*/ 235 h 886"/>
              <a:gd name="T36" fmla="*/ 368 w 886"/>
              <a:gd name="T37" fmla="*/ 293 h 886"/>
              <a:gd name="T38" fmla="*/ 382 w 886"/>
              <a:gd name="T39" fmla="*/ 351 h 886"/>
              <a:gd name="T40" fmla="*/ 21 w 886"/>
              <a:gd name="T41" fmla="*/ 738 h 886"/>
              <a:gd name="T42" fmla="*/ 7 w 886"/>
              <a:gd name="T43" fmla="*/ 762 h 886"/>
              <a:gd name="T44" fmla="*/ 1 w 886"/>
              <a:gd name="T45" fmla="*/ 787 h 886"/>
              <a:gd name="T46" fmla="*/ 2 w 886"/>
              <a:gd name="T47" fmla="*/ 813 h 886"/>
              <a:gd name="T48" fmla="*/ 11 w 886"/>
              <a:gd name="T49" fmla="*/ 838 h 886"/>
              <a:gd name="T50" fmla="*/ 27 w 886"/>
              <a:gd name="T51" fmla="*/ 860 h 886"/>
              <a:gd name="T52" fmla="*/ 48 w 886"/>
              <a:gd name="T53" fmla="*/ 875 h 886"/>
              <a:gd name="T54" fmla="*/ 73 w 886"/>
              <a:gd name="T55" fmla="*/ 884 h 886"/>
              <a:gd name="T56" fmla="*/ 99 w 886"/>
              <a:gd name="T57" fmla="*/ 885 h 886"/>
              <a:gd name="T58" fmla="*/ 125 w 886"/>
              <a:gd name="T59" fmla="*/ 879 h 886"/>
              <a:gd name="T60" fmla="*/ 148 w 886"/>
              <a:gd name="T61" fmla="*/ 866 h 886"/>
              <a:gd name="T62" fmla="*/ 530 w 886"/>
              <a:gd name="T63" fmla="*/ 502 h 886"/>
              <a:gd name="T64" fmla="*/ 570 w 886"/>
              <a:gd name="T65" fmla="*/ 515 h 886"/>
              <a:gd name="T66" fmla="*/ 612 w 886"/>
              <a:gd name="T67" fmla="*/ 520 h 886"/>
              <a:gd name="T68" fmla="*/ 626 w 886"/>
              <a:gd name="T69" fmla="*/ 520 h 886"/>
              <a:gd name="T70" fmla="*/ 664 w 886"/>
              <a:gd name="T71" fmla="*/ 518 h 886"/>
              <a:gd name="T72" fmla="*/ 702 w 886"/>
              <a:gd name="T73" fmla="*/ 509 h 886"/>
              <a:gd name="T74" fmla="*/ 737 w 886"/>
              <a:gd name="T75" fmla="*/ 496 h 886"/>
              <a:gd name="T76" fmla="*/ 769 w 886"/>
              <a:gd name="T77" fmla="*/ 477 h 886"/>
              <a:gd name="T78" fmla="*/ 800 w 886"/>
              <a:gd name="T79" fmla="*/ 454 h 886"/>
              <a:gd name="T80" fmla="*/ 837 w 886"/>
              <a:gd name="T81" fmla="*/ 413 h 886"/>
              <a:gd name="T82" fmla="*/ 867 w 886"/>
              <a:gd name="T83" fmla="*/ 360 h 886"/>
              <a:gd name="T84" fmla="*/ 883 w 886"/>
              <a:gd name="T85" fmla="*/ 301 h 886"/>
              <a:gd name="T86" fmla="*/ 885 w 886"/>
              <a:gd name="T87" fmla="*/ 241 h 886"/>
              <a:gd name="T88" fmla="*/ 873 w 886"/>
              <a:gd name="T89" fmla="*/ 181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86" h="886">
                <a:moveTo>
                  <a:pt x="857" y="143"/>
                </a:moveTo>
                <a:lnTo>
                  <a:pt x="855" y="139"/>
                </a:lnTo>
                <a:lnTo>
                  <a:pt x="853" y="137"/>
                </a:lnTo>
                <a:lnTo>
                  <a:pt x="849" y="135"/>
                </a:lnTo>
                <a:lnTo>
                  <a:pt x="846" y="133"/>
                </a:lnTo>
                <a:lnTo>
                  <a:pt x="842" y="134"/>
                </a:lnTo>
                <a:lnTo>
                  <a:pt x="839" y="135"/>
                </a:lnTo>
                <a:lnTo>
                  <a:pt x="836" y="136"/>
                </a:lnTo>
                <a:lnTo>
                  <a:pt x="833" y="138"/>
                </a:lnTo>
                <a:lnTo>
                  <a:pt x="712" y="259"/>
                </a:lnTo>
                <a:lnTo>
                  <a:pt x="646" y="259"/>
                </a:lnTo>
                <a:lnTo>
                  <a:pt x="646" y="172"/>
                </a:lnTo>
                <a:lnTo>
                  <a:pt x="751" y="53"/>
                </a:lnTo>
                <a:lnTo>
                  <a:pt x="753" y="49"/>
                </a:lnTo>
                <a:lnTo>
                  <a:pt x="754" y="46"/>
                </a:lnTo>
                <a:lnTo>
                  <a:pt x="755" y="43"/>
                </a:lnTo>
                <a:lnTo>
                  <a:pt x="755" y="39"/>
                </a:lnTo>
                <a:lnTo>
                  <a:pt x="754" y="37"/>
                </a:lnTo>
                <a:lnTo>
                  <a:pt x="752" y="33"/>
                </a:lnTo>
                <a:lnTo>
                  <a:pt x="750" y="31"/>
                </a:lnTo>
                <a:lnTo>
                  <a:pt x="747" y="29"/>
                </a:lnTo>
                <a:lnTo>
                  <a:pt x="733" y="23"/>
                </a:lnTo>
                <a:lnTo>
                  <a:pt x="719" y="16"/>
                </a:lnTo>
                <a:lnTo>
                  <a:pt x="704" y="12"/>
                </a:lnTo>
                <a:lnTo>
                  <a:pt x="689" y="8"/>
                </a:lnTo>
                <a:lnTo>
                  <a:pt x="674" y="5"/>
                </a:lnTo>
                <a:lnTo>
                  <a:pt x="659" y="2"/>
                </a:lnTo>
                <a:lnTo>
                  <a:pt x="643" y="1"/>
                </a:lnTo>
                <a:lnTo>
                  <a:pt x="628" y="0"/>
                </a:lnTo>
                <a:lnTo>
                  <a:pt x="615" y="0"/>
                </a:lnTo>
                <a:lnTo>
                  <a:pt x="602" y="1"/>
                </a:lnTo>
                <a:lnTo>
                  <a:pt x="589" y="3"/>
                </a:lnTo>
                <a:lnTo>
                  <a:pt x="577" y="6"/>
                </a:lnTo>
                <a:lnTo>
                  <a:pt x="564" y="8"/>
                </a:lnTo>
                <a:lnTo>
                  <a:pt x="552" y="11"/>
                </a:lnTo>
                <a:lnTo>
                  <a:pt x="539" y="15"/>
                </a:lnTo>
                <a:lnTo>
                  <a:pt x="527" y="19"/>
                </a:lnTo>
                <a:lnTo>
                  <a:pt x="516" y="25"/>
                </a:lnTo>
                <a:lnTo>
                  <a:pt x="505" y="31"/>
                </a:lnTo>
                <a:lnTo>
                  <a:pt x="493" y="37"/>
                </a:lnTo>
                <a:lnTo>
                  <a:pt x="482" y="44"/>
                </a:lnTo>
                <a:lnTo>
                  <a:pt x="473" y="52"/>
                </a:lnTo>
                <a:lnTo>
                  <a:pt x="462" y="59"/>
                </a:lnTo>
                <a:lnTo>
                  <a:pt x="452" y="68"/>
                </a:lnTo>
                <a:lnTo>
                  <a:pt x="443" y="76"/>
                </a:lnTo>
                <a:lnTo>
                  <a:pt x="429" y="91"/>
                </a:lnTo>
                <a:lnTo>
                  <a:pt x="416" y="107"/>
                </a:lnTo>
                <a:lnTo>
                  <a:pt x="405" y="124"/>
                </a:lnTo>
                <a:lnTo>
                  <a:pt x="396" y="141"/>
                </a:lnTo>
                <a:lnTo>
                  <a:pt x="387" y="160"/>
                </a:lnTo>
                <a:lnTo>
                  <a:pt x="380" y="178"/>
                </a:lnTo>
                <a:lnTo>
                  <a:pt x="374" y="196"/>
                </a:lnTo>
                <a:lnTo>
                  <a:pt x="370" y="215"/>
                </a:lnTo>
                <a:lnTo>
                  <a:pt x="368" y="235"/>
                </a:lnTo>
                <a:lnTo>
                  <a:pt x="366" y="254"/>
                </a:lnTo>
                <a:lnTo>
                  <a:pt x="367" y="274"/>
                </a:lnTo>
                <a:lnTo>
                  <a:pt x="368" y="293"/>
                </a:lnTo>
                <a:lnTo>
                  <a:pt x="371" y="313"/>
                </a:lnTo>
                <a:lnTo>
                  <a:pt x="376" y="332"/>
                </a:lnTo>
                <a:lnTo>
                  <a:pt x="382" y="351"/>
                </a:lnTo>
                <a:lnTo>
                  <a:pt x="390" y="369"/>
                </a:lnTo>
                <a:lnTo>
                  <a:pt x="27" y="732"/>
                </a:lnTo>
                <a:lnTo>
                  <a:pt x="21" y="738"/>
                </a:lnTo>
                <a:lnTo>
                  <a:pt x="16" y="746"/>
                </a:lnTo>
                <a:lnTo>
                  <a:pt x="11" y="753"/>
                </a:lnTo>
                <a:lnTo>
                  <a:pt x="7" y="762"/>
                </a:lnTo>
                <a:lnTo>
                  <a:pt x="4" y="769"/>
                </a:lnTo>
                <a:lnTo>
                  <a:pt x="2" y="778"/>
                </a:lnTo>
                <a:lnTo>
                  <a:pt x="1" y="787"/>
                </a:lnTo>
                <a:lnTo>
                  <a:pt x="0" y="796"/>
                </a:lnTo>
                <a:lnTo>
                  <a:pt x="1" y="805"/>
                </a:lnTo>
                <a:lnTo>
                  <a:pt x="2" y="813"/>
                </a:lnTo>
                <a:lnTo>
                  <a:pt x="4" y="822"/>
                </a:lnTo>
                <a:lnTo>
                  <a:pt x="7" y="830"/>
                </a:lnTo>
                <a:lnTo>
                  <a:pt x="11" y="838"/>
                </a:lnTo>
                <a:lnTo>
                  <a:pt x="15" y="845"/>
                </a:lnTo>
                <a:lnTo>
                  <a:pt x="20" y="853"/>
                </a:lnTo>
                <a:lnTo>
                  <a:pt x="27" y="860"/>
                </a:lnTo>
                <a:lnTo>
                  <a:pt x="33" y="866"/>
                </a:lnTo>
                <a:lnTo>
                  <a:pt x="41" y="871"/>
                </a:lnTo>
                <a:lnTo>
                  <a:pt x="48" y="875"/>
                </a:lnTo>
                <a:lnTo>
                  <a:pt x="55" y="879"/>
                </a:lnTo>
                <a:lnTo>
                  <a:pt x="64" y="882"/>
                </a:lnTo>
                <a:lnTo>
                  <a:pt x="73" y="884"/>
                </a:lnTo>
                <a:lnTo>
                  <a:pt x="81" y="885"/>
                </a:lnTo>
                <a:lnTo>
                  <a:pt x="91" y="886"/>
                </a:lnTo>
                <a:lnTo>
                  <a:pt x="99" y="885"/>
                </a:lnTo>
                <a:lnTo>
                  <a:pt x="108" y="884"/>
                </a:lnTo>
                <a:lnTo>
                  <a:pt x="116" y="882"/>
                </a:lnTo>
                <a:lnTo>
                  <a:pt x="125" y="879"/>
                </a:lnTo>
                <a:lnTo>
                  <a:pt x="133" y="875"/>
                </a:lnTo>
                <a:lnTo>
                  <a:pt x="140" y="871"/>
                </a:lnTo>
                <a:lnTo>
                  <a:pt x="148" y="866"/>
                </a:lnTo>
                <a:lnTo>
                  <a:pt x="154" y="860"/>
                </a:lnTo>
                <a:lnTo>
                  <a:pt x="517" y="497"/>
                </a:lnTo>
                <a:lnTo>
                  <a:pt x="530" y="502"/>
                </a:lnTo>
                <a:lnTo>
                  <a:pt x="543" y="507"/>
                </a:lnTo>
                <a:lnTo>
                  <a:pt x="556" y="512"/>
                </a:lnTo>
                <a:lnTo>
                  <a:pt x="570" y="515"/>
                </a:lnTo>
                <a:lnTo>
                  <a:pt x="584" y="517"/>
                </a:lnTo>
                <a:lnTo>
                  <a:pt x="598" y="519"/>
                </a:lnTo>
                <a:lnTo>
                  <a:pt x="612" y="520"/>
                </a:lnTo>
                <a:lnTo>
                  <a:pt x="626" y="520"/>
                </a:lnTo>
                <a:lnTo>
                  <a:pt x="626" y="520"/>
                </a:lnTo>
                <a:lnTo>
                  <a:pt x="626" y="520"/>
                </a:lnTo>
                <a:lnTo>
                  <a:pt x="639" y="520"/>
                </a:lnTo>
                <a:lnTo>
                  <a:pt x="651" y="519"/>
                </a:lnTo>
                <a:lnTo>
                  <a:pt x="664" y="518"/>
                </a:lnTo>
                <a:lnTo>
                  <a:pt x="677" y="516"/>
                </a:lnTo>
                <a:lnTo>
                  <a:pt x="689" y="513"/>
                </a:lnTo>
                <a:lnTo>
                  <a:pt x="702" y="509"/>
                </a:lnTo>
                <a:lnTo>
                  <a:pt x="714" y="505"/>
                </a:lnTo>
                <a:lnTo>
                  <a:pt x="725" y="501"/>
                </a:lnTo>
                <a:lnTo>
                  <a:pt x="737" y="496"/>
                </a:lnTo>
                <a:lnTo>
                  <a:pt x="748" y="490"/>
                </a:lnTo>
                <a:lnTo>
                  <a:pt x="758" y="484"/>
                </a:lnTo>
                <a:lnTo>
                  <a:pt x="769" y="477"/>
                </a:lnTo>
                <a:lnTo>
                  <a:pt x="780" y="470"/>
                </a:lnTo>
                <a:lnTo>
                  <a:pt x="791" y="462"/>
                </a:lnTo>
                <a:lnTo>
                  <a:pt x="800" y="454"/>
                </a:lnTo>
                <a:lnTo>
                  <a:pt x="810" y="444"/>
                </a:lnTo>
                <a:lnTo>
                  <a:pt x="824" y="429"/>
                </a:lnTo>
                <a:lnTo>
                  <a:pt x="837" y="413"/>
                </a:lnTo>
                <a:lnTo>
                  <a:pt x="848" y="396"/>
                </a:lnTo>
                <a:lnTo>
                  <a:pt x="858" y="378"/>
                </a:lnTo>
                <a:lnTo>
                  <a:pt x="867" y="360"/>
                </a:lnTo>
                <a:lnTo>
                  <a:pt x="873" y="340"/>
                </a:lnTo>
                <a:lnTo>
                  <a:pt x="878" y="321"/>
                </a:lnTo>
                <a:lnTo>
                  <a:pt x="883" y="301"/>
                </a:lnTo>
                <a:lnTo>
                  <a:pt x="885" y="282"/>
                </a:lnTo>
                <a:lnTo>
                  <a:pt x="886" y="261"/>
                </a:lnTo>
                <a:lnTo>
                  <a:pt x="885" y="241"/>
                </a:lnTo>
                <a:lnTo>
                  <a:pt x="883" y="221"/>
                </a:lnTo>
                <a:lnTo>
                  <a:pt x="878" y="200"/>
                </a:lnTo>
                <a:lnTo>
                  <a:pt x="873" y="181"/>
                </a:lnTo>
                <a:lnTo>
                  <a:pt x="865" y="162"/>
                </a:lnTo>
                <a:lnTo>
                  <a:pt x="857" y="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fr-FR" dirty="0"/>
          </a:p>
        </p:txBody>
      </p:sp>
      <p:sp>
        <p:nvSpPr>
          <p:cNvPr id="92" name="Forme libre 4344" descr="Icône de clé à molette ">
            <a:extLst>
              <a:ext uri="{FF2B5EF4-FFF2-40B4-BE49-F238E27FC236}">
                <a16:creationId xmlns:a16="http://schemas.microsoft.com/office/drawing/2014/main" id="{95850F55-145E-1B17-CA95-66B1CC57BC66}"/>
              </a:ext>
            </a:extLst>
          </p:cNvPr>
          <p:cNvSpPr>
            <a:spLocks/>
          </p:cNvSpPr>
          <p:nvPr/>
        </p:nvSpPr>
        <p:spPr bwMode="auto">
          <a:xfrm>
            <a:off x="4954206" y="5164270"/>
            <a:ext cx="302686" cy="373996"/>
          </a:xfrm>
          <a:custGeom>
            <a:avLst/>
            <a:gdLst>
              <a:gd name="T0" fmla="*/ 853 w 886"/>
              <a:gd name="T1" fmla="*/ 137 h 886"/>
              <a:gd name="T2" fmla="*/ 842 w 886"/>
              <a:gd name="T3" fmla="*/ 134 h 886"/>
              <a:gd name="T4" fmla="*/ 833 w 886"/>
              <a:gd name="T5" fmla="*/ 138 h 886"/>
              <a:gd name="T6" fmla="*/ 646 w 886"/>
              <a:gd name="T7" fmla="*/ 172 h 886"/>
              <a:gd name="T8" fmla="*/ 754 w 886"/>
              <a:gd name="T9" fmla="*/ 46 h 886"/>
              <a:gd name="T10" fmla="*/ 754 w 886"/>
              <a:gd name="T11" fmla="*/ 37 h 886"/>
              <a:gd name="T12" fmla="*/ 747 w 886"/>
              <a:gd name="T13" fmla="*/ 29 h 886"/>
              <a:gd name="T14" fmla="*/ 704 w 886"/>
              <a:gd name="T15" fmla="*/ 12 h 886"/>
              <a:gd name="T16" fmla="*/ 659 w 886"/>
              <a:gd name="T17" fmla="*/ 2 h 886"/>
              <a:gd name="T18" fmla="*/ 615 w 886"/>
              <a:gd name="T19" fmla="*/ 0 h 886"/>
              <a:gd name="T20" fmla="*/ 577 w 886"/>
              <a:gd name="T21" fmla="*/ 6 h 886"/>
              <a:gd name="T22" fmla="*/ 539 w 886"/>
              <a:gd name="T23" fmla="*/ 15 h 886"/>
              <a:gd name="T24" fmla="*/ 505 w 886"/>
              <a:gd name="T25" fmla="*/ 31 h 886"/>
              <a:gd name="T26" fmla="*/ 473 w 886"/>
              <a:gd name="T27" fmla="*/ 52 h 886"/>
              <a:gd name="T28" fmla="*/ 443 w 886"/>
              <a:gd name="T29" fmla="*/ 76 h 886"/>
              <a:gd name="T30" fmla="*/ 405 w 886"/>
              <a:gd name="T31" fmla="*/ 124 h 886"/>
              <a:gd name="T32" fmla="*/ 380 w 886"/>
              <a:gd name="T33" fmla="*/ 178 h 886"/>
              <a:gd name="T34" fmla="*/ 368 w 886"/>
              <a:gd name="T35" fmla="*/ 235 h 886"/>
              <a:gd name="T36" fmla="*/ 368 w 886"/>
              <a:gd name="T37" fmla="*/ 293 h 886"/>
              <a:gd name="T38" fmla="*/ 382 w 886"/>
              <a:gd name="T39" fmla="*/ 351 h 886"/>
              <a:gd name="T40" fmla="*/ 21 w 886"/>
              <a:gd name="T41" fmla="*/ 738 h 886"/>
              <a:gd name="T42" fmla="*/ 7 w 886"/>
              <a:gd name="T43" fmla="*/ 762 h 886"/>
              <a:gd name="T44" fmla="*/ 1 w 886"/>
              <a:gd name="T45" fmla="*/ 787 h 886"/>
              <a:gd name="T46" fmla="*/ 2 w 886"/>
              <a:gd name="T47" fmla="*/ 813 h 886"/>
              <a:gd name="T48" fmla="*/ 11 w 886"/>
              <a:gd name="T49" fmla="*/ 838 h 886"/>
              <a:gd name="T50" fmla="*/ 27 w 886"/>
              <a:gd name="T51" fmla="*/ 860 h 886"/>
              <a:gd name="T52" fmla="*/ 48 w 886"/>
              <a:gd name="T53" fmla="*/ 875 h 886"/>
              <a:gd name="T54" fmla="*/ 73 w 886"/>
              <a:gd name="T55" fmla="*/ 884 h 886"/>
              <a:gd name="T56" fmla="*/ 99 w 886"/>
              <a:gd name="T57" fmla="*/ 885 h 886"/>
              <a:gd name="T58" fmla="*/ 125 w 886"/>
              <a:gd name="T59" fmla="*/ 879 h 886"/>
              <a:gd name="T60" fmla="*/ 148 w 886"/>
              <a:gd name="T61" fmla="*/ 866 h 886"/>
              <a:gd name="T62" fmla="*/ 530 w 886"/>
              <a:gd name="T63" fmla="*/ 502 h 886"/>
              <a:gd name="T64" fmla="*/ 570 w 886"/>
              <a:gd name="T65" fmla="*/ 515 h 886"/>
              <a:gd name="T66" fmla="*/ 612 w 886"/>
              <a:gd name="T67" fmla="*/ 520 h 886"/>
              <a:gd name="T68" fmla="*/ 626 w 886"/>
              <a:gd name="T69" fmla="*/ 520 h 886"/>
              <a:gd name="T70" fmla="*/ 664 w 886"/>
              <a:gd name="T71" fmla="*/ 518 h 886"/>
              <a:gd name="T72" fmla="*/ 702 w 886"/>
              <a:gd name="T73" fmla="*/ 509 h 886"/>
              <a:gd name="T74" fmla="*/ 737 w 886"/>
              <a:gd name="T75" fmla="*/ 496 h 886"/>
              <a:gd name="T76" fmla="*/ 769 w 886"/>
              <a:gd name="T77" fmla="*/ 477 h 886"/>
              <a:gd name="T78" fmla="*/ 800 w 886"/>
              <a:gd name="T79" fmla="*/ 454 h 886"/>
              <a:gd name="T80" fmla="*/ 837 w 886"/>
              <a:gd name="T81" fmla="*/ 413 h 886"/>
              <a:gd name="T82" fmla="*/ 867 w 886"/>
              <a:gd name="T83" fmla="*/ 360 h 886"/>
              <a:gd name="T84" fmla="*/ 883 w 886"/>
              <a:gd name="T85" fmla="*/ 301 h 886"/>
              <a:gd name="T86" fmla="*/ 885 w 886"/>
              <a:gd name="T87" fmla="*/ 241 h 886"/>
              <a:gd name="T88" fmla="*/ 873 w 886"/>
              <a:gd name="T89" fmla="*/ 181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86" h="886">
                <a:moveTo>
                  <a:pt x="857" y="143"/>
                </a:moveTo>
                <a:lnTo>
                  <a:pt x="855" y="139"/>
                </a:lnTo>
                <a:lnTo>
                  <a:pt x="853" y="137"/>
                </a:lnTo>
                <a:lnTo>
                  <a:pt x="849" y="135"/>
                </a:lnTo>
                <a:lnTo>
                  <a:pt x="846" y="133"/>
                </a:lnTo>
                <a:lnTo>
                  <a:pt x="842" y="134"/>
                </a:lnTo>
                <a:lnTo>
                  <a:pt x="839" y="135"/>
                </a:lnTo>
                <a:lnTo>
                  <a:pt x="836" y="136"/>
                </a:lnTo>
                <a:lnTo>
                  <a:pt x="833" y="138"/>
                </a:lnTo>
                <a:lnTo>
                  <a:pt x="712" y="259"/>
                </a:lnTo>
                <a:lnTo>
                  <a:pt x="646" y="259"/>
                </a:lnTo>
                <a:lnTo>
                  <a:pt x="646" y="172"/>
                </a:lnTo>
                <a:lnTo>
                  <a:pt x="751" y="53"/>
                </a:lnTo>
                <a:lnTo>
                  <a:pt x="753" y="49"/>
                </a:lnTo>
                <a:lnTo>
                  <a:pt x="754" y="46"/>
                </a:lnTo>
                <a:lnTo>
                  <a:pt x="755" y="43"/>
                </a:lnTo>
                <a:lnTo>
                  <a:pt x="755" y="39"/>
                </a:lnTo>
                <a:lnTo>
                  <a:pt x="754" y="37"/>
                </a:lnTo>
                <a:lnTo>
                  <a:pt x="752" y="33"/>
                </a:lnTo>
                <a:lnTo>
                  <a:pt x="750" y="31"/>
                </a:lnTo>
                <a:lnTo>
                  <a:pt x="747" y="29"/>
                </a:lnTo>
                <a:lnTo>
                  <a:pt x="733" y="23"/>
                </a:lnTo>
                <a:lnTo>
                  <a:pt x="719" y="16"/>
                </a:lnTo>
                <a:lnTo>
                  <a:pt x="704" y="12"/>
                </a:lnTo>
                <a:lnTo>
                  <a:pt x="689" y="8"/>
                </a:lnTo>
                <a:lnTo>
                  <a:pt x="674" y="5"/>
                </a:lnTo>
                <a:lnTo>
                  <a:pt x="659" y="2"/>
                </a:lnTo>
                <a:lnTo>
                  <a:pt x="643" y="1"/>
                </a:lnTo>
                <a:lnTo>
                  <a:pt x="628" y="0"/>
                </a:lnTo>
                <a:lnTo>
                  <a:pt x="615" y="0"/>
                </a:lnTo>
                <a:lnTo>
                  <a:pt x="602" y="1"/>
                </a:lnTo>
                <a:lnTo>
                  <a:pt x="589" y="3"/>
                </a:lnTo>
                <a:lnTo>
                  <a:pt x="577" y="6"/>
                </a:lnTo>
                <a:lnTo>
                  <a:pt x="564" y="8"/>
                </a:lnTo>
                <a:lnTo>
                  <a:pt x="552" y="11"/>
                </a:lnTo>
                <a:lnTo>
                  <a:pt x="539" y="15"/>
                </a:lnTo>
                <a:lnTo>
                  <a:pt x="527" y="19"/>
                </a:lnTo>
                <a:lnTo>
                  <a:pt x="516" y="25"/>
                </a:lnTo>
                <a:lnTo>
                  <a:pt x="505" y="31"/>
                </a:lnTo>
                <a:lnTo>
                  <a:pt x="493" y="37"/>
                </a:lnTo>
                <a:lnTo>
                  <a:pt x="482" y="44"/>
                </a:lnTo>
                <a:lnTo>
                  <a:pt x="473" y="52"/>
                </a:lnTo>
                <a:lnTo>
                  <a:pt x="462" y="59"/>
                </a:lnTo>
                <a:lnTo>
                  <a:pt x="452" y="68"/>
                </a:lnTo>
                <a:lnTo>
                  <a:pt x="443" y="76"/>
                </a:lnTo>
                <a:lnTo>
                  <a:pt x="429" y="91"/>
                </a:lnTo>
                <a:lnTo>
                  <a:pt x="416" y="107"/>
                </a:lnTo>
                <a:lnTo>
                  <a:pt x="405" y="124"/>
                </a:lnTo>
                <a:lnTo>
                  <a:pt x="396" y="141"/>
                </a:lnTo>
                <a:lnTo>
                  <a:pt x="387" y="160"/>
                </a:lnTo>
                <a:lnTo>
                  <a:pt x="380" y="178"/>
                </a:lnTo>
                <a:lnTo>
                  <a:pt x="374" y="196"/>
                </a:lnTo>
                <a:lnTo>
                  <a:pt x="370" y="215"/>
                </a:lnTo>
                <a:lnTo>
                  <a:pt x="368" y="235"/>
                </a:lnTo>
                <a:lnTo>
                  <a:pt x="366" y="254"/>
                </a:lnTo>
                <a:lnTo>
                  <a:pt x="367" y="274"/>
                </a:lnTo>
                <a:lnTo>
                  <a:pt x="368" y="293"/>
                </a:lnTo>
                <a:lnTo>
                  <a:pt x="371" y="313"/>
                </a:lnTo>
                <a:lnTo>
                  <a:pt x="376" y="332"/>
                </a:lnTo>
                <a:lnTo>
                  <a:pt x="382" y="351"/>
                </a:lnTo>
                <a:lnTo>
                  <a:pt x="390" y="369"/>
                </a:lnTo>
                <a:lnTo>
                  <a:pt x="27" y="732"/>
                </a:lnTo>
                <a:lnTo>
                  <a:pt x="21" y="738"/>
                </a:lnTo>
                <a:lnTo>
                  <a:pt x="16" y="746"/>
                </a:lnTo>
                <a:lnTo>
                  <a:pt x="11" y="753"/>
                </a:lnTo>
                <a:lnTo>
                  <a:pt x="7" y="762"/>
                </a:lnTo>
                <a:lnTo>
                  <a:pt x="4" y="769"/>
                </a:lnTo>
                <a:lnTo>
                  <a:pt x="2" y="778"/>
                </a:lnTo>
                <a:lnTo>
                  <a:pt x="1" y="787"/>
                </a:lnTo>
                <a:lnTo>
                  <a:pt x="0" y="796"/>
                </a:lnTo>
                <a:lnTo>
                  <a:pt x="1" y="805"/>
                </a:lnTo>
                <a:lnTo>
                  <a:pt x="2" y="813"/>
                </a:lnTo>
                <a:lnTo>
                  <a:pt x="4" y="822"/>
                </a:lnTo>
                <a:lnTo>
                  <a:pt x="7" y="830"/>
                </a:lnTo>
                <a:lnTo>
                  <a:pt x="11" y="838"/>
                </a:lnTo>
                <a:lnTo>
                  <a:pt x="15" y="845"/>
                </a:lnTo>
                <a:lnTo>
                  <a:pt x="20" y="853"/>
                </a:lnTo>
                <a:lnTo>
                  <a:pt x="27" y="860"/>
                </a:lnTo>
                <a:lnTo>
                  <a:pt x="33" y="866"/>
                </a:lnTo>
                <a:lnTo>
                  <a:pt x="41" y="871"/>
                </a:lnTo>
                <a:lnTo>
                  <a:pt x="48" y="875"/>
                </a:lnTo>
                <a:lnTo>
                  <a:pt x="55" y="879"/>
                </a:lnTo>
                <a:lnTo>
                  <a:pt x="64" y="882"/>
                </a:lnTo>
                <a:lnTo>
                  <a:pt x="73" y="884"/>
                </a:lnTo>
                <a:lnTo>
                  <a:pt x="81" y="885"/>
                </a:lnTo>
                <a:lnTo>
                  <a:pt x="91" y="886"/>
                </a:lnTo>
                <a:lnTo>
                  <a:pt x="99" y="885"/>
                </a:lnTo>
                <a:lnTo>
                  <a:pt x="108" y="884"/>
                </a:lnTo>
                <a:lnTo>
                  <a:pt x="116" y="882"/>
                </a:lnTo>
                <a:lnTo>
                  <a:pt x="125" y="879"/>
                </a:lnTo>
                <a:lnTo>
                  <a:pt x="133" y="875"/>
                </a:lnTo>
                <a:lnTo>
                  <a:pt x="140" y="871"/>
                </a:lnTo>
                <a:lnTo>
                  <a:pt x="148" y="866"/>
                </a:lnTo>
                <a:lnTo>
                  <a:pt x="154" y="860"/>
                </a:lnTo>
                <a:lnTo>
                  <a:pt x="517" y="497"/>
                </a:lnTo>
                <a:lnTo>
                  <a:pt x="530" y="502"/>
                </a:lnTo>
                <a:lnTo>
                  <a:pt x="543" y="507"/>
                </a:lnTo>
                <a:lnTo>
                  <a:pt x="556" y="512"/>
                </a:lnTo>
                <a:lnTo>
                  <a:pt x="570" y="515"/>
                </a:lnTo>
                <a:lnTo>
                  <a:pt x="584" y="517"/>
                </a:lnTo>
                <a:lnTo>
                  <a:pt x="598" y="519"/>
                </a:lnTo>
                <a:lnTo>
                  <a:pt x="612" y="520"/>
                </a:lnTo>
                <a:lnTo>
                  <a:pt x="626" y="520"/>
                </a:lnTo>
                <a:lnTo>
                  <a:pt x="626" y="520"/>
                </a:lnTo>
                <a:lnTo>
                  <a:pt x="626" y="520"/>
                </a:lnTo>
                <a:lnTo>
                  <a:pt x="639" y="520"/>
                </a:lnTo>
                <a:lnTo>
                  <a:pt x="651" y="519"/>
                </a:lnTo>
                <a:lnTo>
                  <a:pt x="664" y="518"/>
                </a:lnTo>
                <a:lnTo>
                  <a:pt x="677" y="516"/>
                </a:lnTo>
                <a:lnTo>
                  <a:pt x="689" y="513"/>
                </a:lnTo>
                <a:lnTo>
                  <a:pt x="702" y="509"/>
                </a:lnTo>
                <a:lnTo>
                  <a:pt x="714" y="505"/>
                </a:lnTo>
                <a:lnTo>
                  <a:pt x="725" y="501"/>
                </a:lnTo>
                <a:lnTo>
                  <a:pt x="737" y="496"/>
                </a:lnTo>
                <a:lnTo>
                  <a:pt x="748" y="490"/>
                </a:lnTo>
                <a:lnTo>
                  <a:pt x="758" y="484"/>
                </a:lnTo>
                <a:lnTo>
                  <a:pt x="769" y="477"/>
                </a:lnTo>
                <a:lnTo>
                  <a:pt x="780" y="470"/>
                </a:lnTo>
                <a:lnTo>
                  <a:pt x="791" y="462"/>
                </a:lnTo>
                <a:lnTo>
                  <a:pt x="800" y="454"/>
                </a:lnTo>
                <a:lnTo>
                  <a:pt x="810" y="444"/>
                </a:lnTo>
                <a:lnTo>
                  <a:pt x="824" y="429"/>
                </a:lnTo>
                <a:lnTo>
                  <a:pt x="837" y="413"/>
                </a:lnTo>
                <a:lnTo>
                  <a:pt x="848" y="396"/>
                </a:lnTo>
                <a:lnTo>
                  <a:pt x="858" y="378"/>
                </a:lnTo>
                <a:lnTo>
                  <a:pt x="867" y="360"/>
                </a:lnTo>
                <a:lnTo>
                  <a:pt x="873" y="340"/>
                </a:lnTo>
                <a:lnTo>
                  <a:pt x="878" y="321"/>
                </a:lnTo>
                <a:lnTo>
                  <a:pt x="883" y="301"/>
                </a:lnTo>
                <a:lnTo>
                  <a:pt x="885" y="282"/>
                </a:lnTo>
                <a:lnTo>
                  <a:pt x="886" y="261"/>
                </a:lnTo>
                <a:lnTo>
                  <a:pt x="885" y="241"/>
                </a:lnTo>
                <a:lnTo>
                  <a:pt x="883" y="221"/>
                </a:lnTo>
                <a:lnTo>
                  <a:pt x="878" y="200"/>
                </a:lnTo>
                <a:lnTo>
                  <a:pt x="873" y="181"/>
                </a:lnTo>
                <a:lnTo>
                  <a:pt x="865" y="162"/>
                </a:lnTo>
                <a:lnTo>
                  <a:pt x="857" y="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fr-FR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43957D3-2EAE-2AD5-35CD-582D7AEE8B68}"/>
              </a:ext>
            </a:extLst>
          </p:cNvPr>
          <p:cNvSpPr/>
          <p:nvPr/>
        </p:nvSpPr>
        <p:spPr>
          <a:xfrm>
            <a:off x="4031853" y="3156085"/>
            <a:ext cx="1545142" cy="17055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 rtl="0">
              <a:lnSpc>
                <a:spcPts val="1900"/>
              </a:lnSpc>
            </a:pPr>
            <a:r>
              <a:rPr lang="fr-FR" dirty="0">
                <a:solidFill>
                  <a:schemeClr val="bg1"/>
                </a:solidFill>
                <a:cs typeface="Segoe UI" panose="020B0502040204020203" pitchFamily="34" charset="0"/>
              </a:rPr>
              <a:t>-</a:t>
            </a:r>
            <a:r>
              <a:rPr lang="fr-FR" b="1" dirty="0">
                <a:solidFill>
                  <a:schemeClr val="bg1"/>
                </a:solidFill>
                <a:cs typeface="Segoe UI" panose="020B0502040204020203" pitchFamily="34" charset="0"/>
              </a:rPr>
              <a:t>Bois certifié et non certifié</a:t>
            </a:r>
          </a:p>
          <a:p>
            <a:pPr algn="just" rtl="0">
              <a:lnSpc>
                <a:spcPts val="1900"/>
              </a:lnSpc>
            </a:pPr>
            <a:endParaRPr lang="fr-FR" b="1" dirty="0">
              <a:solidFill>
                <a:schemeClr val="bg1"/>
              </a:solidFill>
              <a:cs typeface="Segoe UI" panose="020B0502040204020203" pitchFamily="34" charset="0"/>
            </a:endParaRPr>
          </a:p>
          <a:p>
            <a:pPr algn="just" rtl="0">
              <a:lnSpc>
                <a:spcPts val="1900"/>
              </a:lnSpc>
            </a:pPr>
            <a:r>
              <a:rPr lang="fr-FR" dirty="0">
                <a:solidFill>
                  <a:schemeClr val="bg1"/>
                </a:solidFill>
                <a:cs typeface="Segoe UI" panose="020B0502040204020203" pitchFamily="34" charset="0"/>
              </a:rPr>
              <a:t>-</a:t>
            </a:r>
            <a:r>
              <a:rPr lang="fr-FR" b="1" dirty="0">
                <a:solidFill>
                  <a:schemeClr val="bg1"/>
                </a:solidFill>
                <a:cs typeface="Segoe UI" panose="020B0502040204020203" pitchFamily="34" charset="0"/>
              </a:rPr>
              <a:t>Estimation de la certitude </a:t>
            </a:r>
            <a:r>
              <a:rPr lang="fr-FR" dirty="0">
                <a:solidFill>
                  <a:schemeClr val="bg1"/>
                </a:solidFill>
                <a:cs typeface="Segoe UI" panose="020B0502040204020203" pitchFamily="34" charset="0"/>
              </a:rPr>
              <a:t>des chiffres</a:t>
            </a:r>
            <a:endParaRPr lang="fr-FR" b="1" dirty="0">
              <a:solidFill>
                <a:schemeClr val="bg1"/>
              </a:solidFill>
              <a:cs typeface="Segoe UI" panose="020B0502040204020203" pitchFamily="34" charset="0"/>
            </a:endParaRPr>
          </a:p>
          <a:p>
            <a:pPr algn="just" rtl="0">
              <a:lnSpc>
                <a:spcPts val="1900"/>
              </a:lnSpc>
            </a:pPr>
            <a:endParaRPr lang="fr-FR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50FCDAC-3F06-9561-0706-4BCE367D53F1}"/>
              </a:ext>
            </a:extLst>
          </p:cNvPr>
          <p:cNvSpPr/>
          <p:nvPr/>
        </p:nvSpPr>
        <p:spPr>
          <a:xfrm>
            <a:off x="3976181" y="2468227"/>
            <a:ext cx="1610217" cy="369332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FR" sz="2400" b="1" dirty="0" err="1">
                <a:solidFill>
                  <a:schemeClr val="bg1"/>
                </a:solidFill>
              </a:rPr>
              <a:t>Thranduil</a:t>
            </a:r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04A4048-0F57-D14B-204F-CD2B794D0E90}"/>
              </a:ext>
            </a:extLst>
          </p:cNvPr>
          <p:cNvSpPr/>
          <p:nvPr/>
        </p:nvSpPr>
        <p:spPr>
          <a:xfrm>
            <a:off x="5835936" y="2468227"/>
            <a:ext cx="1654826" cy="369332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FR" sz="2400" b="1" dirty="0">
                <a:solidFill>
                  <a:schemeClr val="bg1"/>
                </a:solidFill>
              </a:rPr>
              <a:t>Thorin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6835F2C-7BFC-F8FA-CA12-7C9C39FB3C12}"/>
              </a:ext>
            </a:extLst>
          </p:cNvPr>
          <p:cNvSpPr/>
          <p:nvPr/>
        </p:nvSpPr>
        <p:spPr>
          <a:xfrm>
            <a:off x="5885030" y="3114599"/>
            <a:ext cx="1545142" cy="21929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 rtl="0">
              <a:lnSpc>
                <a:spcPts val="1900"/>
              </a:lnSpc>
            </a:pPr>
            <a:r>
              <a:rPr lang="fr-FR" b="1" dirty="0">
                <a:solidFill>
                  <a:schemeClr val="bg1"/>
                </a:solidFill>
                <a:cs typeface="Segoe UI" panose="020B0502040204020203" pitchFamily="34" charset="0"/>
              </a:rPr>
              <a:t>Besoins en bois:</a:t>
            </a:r>
          </a:p>
          <a:p>
            <a:pPr algn="just" rtl="0">
              <a:lnSpc>
                <a:spcPts val="1900"/>
              </a:lnSpc>
            </a:pPr>
            <a:r>
              <a:rPr lang="fr-FR" b="1" dirty="0">
                <a:solidFill>
                  <a:schemeClr val="bg1"/>
                </a:solidFill>
                <a:cs typeface="Segoe UI" panose="020B0502040204020203" pitchFamily="34" charset="0"/>
              </a:rPr>
              <a:t>-Bois énergie </a:t>
            </a:r>
            <a:r>
              <a:rPr lang="fr-FR" dirty="0">
                <a:solidFill>
                  <a:schemeClr val="bg1"/>
                </a:solidFill>
                <a:cs typeface="Segoe UI" panose="020B0502040204020203" pitchFamily="34" charset="0"/>
              </a:rPr>
              <a:t>pour les forges</a:t>
            </a:r>
          </a:p>
          <a:p>
            <a:pPr algn="just" rtl="0">
              <a:lnSpc>
                <a:spcPts val="1900"/>
              </a:lnSpc>
            </a:pPr>
            <a:endParaRPr lang="fr-FR" dirty="0">
              <a:solidFill>
                <a:schemeClr val="bg1"/>
              </a:solidFill>
              <a:cs typeface="Segoe UI" panose="020B0502040204020203" pitchFamily="34" charset="0"/>
            </a:endParaRPr>
          </a:p>
          <a:p>
            <a:pPr algn="just" rtl="0">
              <a:lnSpc>
                <a:spcPts val="1900"/>
              </a:lnSpc>
            </a:pPr>
            <a:r>
              <a:rPr lang="fr-FR" b="1" dirty="0">
                <a:solidFill>
                  <a:schemeClr val="bg1"/>
                </a:solidFill>
                <a:cs typeface="Segoe UI" panose="020B0502040204020203" pitchFamily="34" charset="0"/>
              </a:rPr>
              <a:t>-Bois pour les traverses des rails </a:t>
            </a:r>
            <a:r>
              <a:rPr lang="fr-FR" dirty="0">
                <a:solidFill>
                  <a:schemeClr val="bg1"/>
                </a:solidFill>
                <a:cs typeface="Segoe UI" panose="020B0502040204020203" pitchFamily="34" charset="0"/>
              </a:rPr>
              <a:t>pour les mines</a:t>
            </a:r>
          </a:p>
          <a:p>
            <a:pPr algn="just" rtl="0">
              <a:lnSpc>
                <a:spcPts val="1900"/>
              </a:lnSpc>
            </a:pPr>
            <a:endParaRPr lang="fr-FR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52" name="Forme libre 4344" descr="Icône de clé à molette ">
            <a:extLst>
              <a:ext uri="{FF2B5EF4-FFF2-40B4-BE49-F238E27FC236}">
                <a16:creationId xmlns:a16="http://schemas.microsoft.com/office/drawing/2014/main" id="{9C630F8D-6101-5C97-41CC-66CEDFE9A95F}"/>
              </a:ext>
            </a:extLst>
          </p:cNvPr>
          <p:cNvSpPr>
            <a:spLocks/>
          </p:cNvSpPr>
          <p:nvPr/>
        </p:nvSpPr>
        <p:spPr bwMode="auto">
          <a:xfrm>
            <a:off x="6375362" y="5298481"/>
            <a:ext cx="302686" cy="373996"/>
          </a:xfrm>
          <a:custGeom>
            <a:avLst/>
            <a:gdLst>
              <a:gd name="T0" fmla="*/ 853 w 886"/>
              <a:gd name="T1" fmla="*/ 137 h 886"/>
              <a:gd name="T2" fmla="*/ 842 w 886"/>
              <a:gd name="T3" fmla="*/ 134 h 886"/>
              <a:gd name="T4" fmla="*/ 833 w 886"/>
              <a:gd name="T5" fmla="*/ 138 h 886"/>
              <a:gd name="T6" fmla="*/ 646 w 886"/>
              <a:gd name="T7" fmla="*/ 172 h 886"/>
              <a:gd name="T8" fmla="*/ 754 w 886"/>
              <a:gd name="T9" fmla="*/ 46 h 886"/>
              <a:gd name="T10" fmla="*/ 754 w 886"/>
              <a:gd name="T11" fmla="*/ 37 h 886"/>
              <a:gd name="T12" fmla="*/ 747 w 886"/>
              <a:gd name="T13" fmla="*/ 29 h 886"/>
              <a:gd name="T14" fmla="*/ 704 w 886"/>
              <a:gd name="T15" fmla="*/ 12 h 886"/>
              <a:gd name="T16" fmla="*/ 659 w 886"/>
              <a:gd name="T17" fmla="*/ 2 h 886"/>
              <a:gd name="T18" fmla="*/ 615 w 886"/>
              <a:gd name="T19" fmla="*/ 0 h 886"/>
              <a:gd name="T20" fmla="*/ 577 w 886"/>
              <a:gd name="T21" fmla="*/ 6 h 886"/>
              <a:gd name="T22" fmla="*/ 539 w 886"/>
              <a:gd name="T23" fmla="*/ 15 h 886"/>
              <a:gd name="T24" fmla="*/ 505 w 886"/>
              <a:gd name="T25" fmla="*/ 31 h 886"/>
              <a:gd name="T26" fmla="*/ 473 w 886"/>
              <a:gd name="T27" fmla="*/ 52 h 886"/>
              <a:gd name="T28" fmla="*/ 443 w 886"/>
              <a:gd name="T29" fmla="*/ 76 h 886"/>
              <a:gd name="T30" fmla="*/ 405 w 886"/>
              <a:gd name="T31" fmla="*/ 124 h 886"/>
              <a:gd name="T32" fmla="*/ 380 w 886"/>
              <a:gd name="T33" fmla="*/ 178 h 886"/>
              <a:gd name="T34" fmla="*/ 368 w 886"/>
              <a:gd name="T35" fmla="*/ 235 h 886"/>
              <a:gd name="T36" fmla="*/ 368 w 886"/>
              <a:gd name="T37" fmla="*/ 293 h 886"/>
              <a:gd name="T38" fmla="*/ 382 w 886"/>
              <a:gd name="T39" fmla="*/ 351 h 886"/>
              <a:gd name="T40" fmla="*/ 21 w 886"/>
              <a:gd name="T41" fmla="*/ 738 h 886"/>
              <a:gd name="T42" fmla="*/ 7 w 886"/>
              <a:gd name="T43" fmla="*/ 762 h 886"/>
              <a:gd name="T44" fmla="*/ 1 w 886"/>
              <a:gd name="T45" fmla="*/ 787 h 886"/>
              <a:gd name="T46" fmla="*/ 2 w 886"/>
              <a:gd name="T47" fmla="*/ 813 h 886"/>
              <a:gd name="T48" fmla="*/ 11 w 886"/>
              <a:gd name="T49" fmla="*/ 838 h 886"/>
              <a:gd name="T50" fmla="*/ 27 w 886"/>
              <a:gd name="T51" fmla="*/ 860 h 886"/>
              <a:gd name="T52" fmla="*/ 48 w 886"/>
              <a:gd name="T53" fmla="*/ 875 h 886"/>
              <a:gd name="T54" fmla="*/ 73 w 886"/>
              <a:gd name="T55" fmla="*/ 884 h 886"/>
              <a:gd name="T56" fmla="*/ 99 w 886"/>
              <a:gd name="T57" fmla="*/ 885 h 886"/>
              <a:gd name="T58" fmla="*/ 125 w 886"/>
              <a:gd name="T59" fmla="*/ 879 h 886"/>
              <a:gd name="T60" fmla="*/ 148 w 886"/>
              <a:gd name="T61" fmla="*/ 866 h 886"/>
              <a:gd name="T62" fmla="*/ 530 w 886"/>
              <a:gd name="T63" fmla="*/ 502 h 886"/>
              <a:gd name="T64" fmla="*/ 570 w 886"/>
              <a:gd name="T65" fmla="*/ 515 h 886"/>
              <a:gd name="T66" fmla="*/ 612 w 886"/>
              <a:gd name="T67" fmla="*/ 520 h 886"/>
              <a:gd name="T68" fmla="*/ 626 w 886"/>
              <a:gd name="T69" fmla="*/ 520 h 886"/>
              <a:gd name="T70" fmla="*/ 664 w 886"/>
              <a:gd name="T71" fmla="*/ 518 h 886"/>
              <a:gd name="T72" fmla="*/ 702 w 886"/>
              <a:gd name="T73" fmla="*/ 509 h 886"/>
              <a:gd name="T74" fmla="*/ 737 w 886"/>
              <a:gd name="T75" fmla="*/ 496 h 886"/>
              <a:gd name="T76" fmla="*/ 769 w 886"/>
              <a:gd name="T77" fmla="*/ 477 h 886"/>
              <a:gd name="T78" fmla="*/ 800 w 886"/>
              <a:gd name="T79" fmla="*/ 454 h 886"/>
              <a:gd name="T80" fmla="*/ 837 w 886"/>
              <a:gd name="T81" fmla="*/ 413 h 886"/>
              <a:gd name="T82" fmla="*/ 867 w 886"/>
              <a:gd name="T83" fmla="*/ 360 h 886"/>
              <a:gd name="T84" fmla="*/ 883 w 886"/>
              <a:gd name="T85" fmla="*/ 301 h 886"/>
              <a:gd name="T86" fmla="*/ 885 w 886"/>
              <a:gd name="T87" fmla="*/ 241 h 886"/>
              <a:gd name="T88" fmla="*/ 873 w 886"/>
              <a:gd name="T89" fmla="*/ 181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86" h="886">
                <a:moveTo>
                  <a:pt x="857" y="143"/>
                </a:moveTo>
                <a:lnTo>
                  <a:pt x="855" y="139"/>
                </a:lnTo>
                <a:lnTo>
                  <a:pt x="853" y="137"/>
                </a:lnTo>
                <a:lnTo>
                  <a:pt x="849" y="135"/>
                </a:lnTo>
                <a:lnTo>
                  <a:pt x="846" y="133"/>
                </a:lnTo>
                <a:lnTo>
                  <a:pt x="842" y="134"/>
                </a:lnTo>
                <a:lnTo>
                  <a:pt x="839" y="135"/>
                </a:lnTo>
                <a:lnTo>
                  <a:pt x="836" y="136"/>
                </a:lnTo>
                <a:lnTo>
                  <a:pt x="833" y="138"/>
                </a:lnTo>
                <a:lnTo>
                  <a:pt x="712" y="259"/>
                </a:lnTo>
                <a:lnTo>
                  <a:pt x="646" y="259"/>
                </a:lnTo>
                <a:lnTo>
                  <a:pt x="646" y="172"/>
                </a:lnTo>
                <a:lnTo>
                  <a:pt x="751" y="53"/>
                </a:lnTo>
                <a:lnTo>
                  <a:pt x="753" y="49"/>
                </a:lnTo>
                <a:lnTo>
                  <a:pt x="754" y="46"/>
                </a:lnTo>
                <a:lnTo>
                  <a:pt x="755" y="43"/>
                </a:lnTo>
                <a:lnTo>
                  <a:pt x="755" y="39"/>
                </a:lnTo>
                <a:lnTo>
                  <a:pt x="754" y="37"/>
                </a:lnTo>
                <a:lnTo>
                  <a:pt x="752" y="33"/>
                </a:lnTo>
                <a:lnTo>
                  <a:pt x="750" y="31"/>
                </a:lnTo>
                <a:lnTo>
                  <a:pt x="747" y="29"/>
                </a:lnTo>
                <a:lnTo>
                  <a:pt x="733" y="23"/>
                </a:lnTo>
                <a:lnTo>
                  <a:pt x="719" y="16"/>
                </a:lnTo>
                <a:lnTo>
                  <a:pt x="704" y="12"/>
                </a:lnTo>
                <a:lnTo>
                  <a:pt x="689" y="8"/>
                </a:lnTo>
                <a:lnTo>
                  <a:pt x="674" y="5"/>
                </a:lnTo>
                <a:lnTo>
                  <a:pt x="659" y="2"/>
                </a:lnTo>
                <a:lnTo>
                  <a:pt x="643" y="1"/>
                </a:lnTo>
                <a:lnTo>
                  <a:pt x="628" y="0"/>
                </a:lnTo>
                <a:lnTo>
                  <a:pt x="615" y="0"/>
                </a:lnTo>
                <a:lnTo>
                  <a:pt x="602" y="1"/>
                </a:lnTo>
                <a:lnTo>
                  <a:pt x="589" y="3"/>
                </a:lnTo>
                <a:lnTo>
                  <a:pt x="577" y="6"/>
                </a:lnTo>
                <a:lnTo>
                  <a:pt x="564" y="8"/>
                </a:lnTo>
                <a:lnTo>
                  <a:pt x="552" y="11"/>
                </a:lnTo>
                <a:lnTo>
                  <a:pt x="539" y="15"/>
                </a:lnTo>
                <a:lnTo>
                  <a:pt x="527" y="19"/>
                </a:lnTo>
                <a:lnTo>
                  <a:pt x="516" y="25"/>
                </a:lnTo>
                <a:lnTo>
                  <a:pt x="505" y="31"/>
                </a:lnTo>
                <a:lnTo>
                  <a:pt x="493" y="37"/>
                </a:lnTo>
                <a:lnTo>
                  <a:pt x="482" y="44"/>
                </a:lnTo>
                <a:lnTo>
                  <a:pt x="473" y="52"/>
                </a:lnTo>
                <a:lnTo>
                  <a:pt x="462" y="59"/>
                </a:lnTo>
                <a:lnTo>
                  <a:pt x="452" y="68"/>
                </a:lnTo>
                <a:lnTo>
                  <a:pt x="443" y="76"/>
                </a:lnTo>
                <a:lnTo>
                  <a:pt x="429" y="91"/>
                </a:lnTo>
                <a:lnTo>
                  <a:pt x="416" y="107"/>
                </a:lnTo>
                <a:lnTo>
                  <a:pt x="405" y="124"/>
                </a:lnTo>
                <a:lnTo>
                  <a:pt x="396" y="141"/>
                </a:lnTo>
                <a:lnTo>
                  <a:pt x="387" y="160"/>
                </a:lnTo>
                <a:lnTo>
                  <a:pt x="380" y="178"/>
                </a:lnTo>
                <a:lnTo>
                  <a:pt x="374" y="196"/>
                </a:lnTo>
                <a:lnTo>
                  <a:pt x="370" y="215"/>
                </a:lnTo>
                <a:lnTo>
                  <a:pt x="368" y="235"/>
                </a:lnTo>
                <a:lnTo>
                  <a:pt x="366" y="254"/>
                </a:lnTo>
                <a:lnTo>
                  <a:pt x="367" y="274"/>
                </a:lnTo>
                <a:lnTo>
                  <a:pt x="368" y="293"/>
                </a:lnTo>
                <a:lnTo>
                  <a:pt x="371" y="313"/>
                </a:lnTo>
                <a:lnTo>
                  <a:pt x="376" y="332"/>
                </a:lnTo>
                <a:lnTo>
                  <a:pt x="382" y="351"/>
                </a:lnTo>
                <a:lnTo>
                  <a:pt x="390" y="369"/>
                </a:lnTo>
                <a:lnTo>
                  <a:pt x="27" y="732"/>
                </a:lnTo>
                <a:lnTo>
                  <a:pt x="21" y="738"/>
                </a:lnTo>
                <a:lnTo>
                  <a:pt x="16" y="746"/>
                </a:lnTo>
                <a:lnTo>
                  <a:pt x="11" y="753"/>
                </a:lnTo>
                <a:lnTo>
                  <a:pt x="7" y="762"/>
                </a:lnTo>
                <a:lnTo>
                  <a:pt x="4" y="769"/>
                </a:lnTo>
                <a:lnTo>
                  <a:pt x="2" y="778"/>
                </a:lnTo>
                <a:lnTo>
                  <a:pt x="1" y="787"/>
                </a:lnTo>
                <a:lnTo>
                  <a:pt x="0" y="796"/>
                </a:lnTo>
                <a:lnTo>
                  <a:pt x="1" y="805"/>
                </a:lnTo>
                <a:lnTo>
                  <a:pt x="2" y="813"/>
                </a:lnTo>
                <a:lnTo>
                  <a:pt x="4" y="822"/>
                </a:lnTo>
                <a:lnTo>
                  <a:pt x="7" y="830"/>
                </a:lnTo>
                <a:lnTo>
                  <a:pt x="11" y="838"/>
                </a:lnTo>
                <a:lnTo>
                  <a:pt x="15" y="845"/>
                </a:lnTo>
                <a:lnTo>
                  <a:pt x="20" y="853"/>
                </a:lnTo>
                <a:lnTo>
                  <a:pt x="27" y="860"/>
                </a:lnTo>
                <a:lnTo>
                  <a:pt x="33" y="866"/>
                </a:lnTo>
                <a:lnTo>
                  <a:pt x="41" y="871"/>
                </a:lnTo>
                <a:lnTo>
                  <a:pt x="48" y="875"/>
                </a:lnTo>
                <a:lnTo>
                  <a:pt x="55" y="879"/>
                </a:lnTo>
                <a:lnTo>
                  <a:pt x="64" y="882"/>
                </a:lnTo>
                <a:lnTo>
                  <a:pt x="73" y="884"/>
                </a:lnTo>
                <a:lnTo>
                  <a:pt x="81" y="885"/>
                </a:lnTo>
                <a:lnTo>
                  <a:pt x="91" y="886"/>
                </a:lnTo>
                <a:lnTo>
                  <a:pt x="99" y="885"/>
                </a:lnTo>
                <a:lnTo>
                  <a:pt x="108" y="884"/>
                </a:lnTo>
                <a:lnTo>
                  <a:pt x="116" y="882"/>
                </a:lnTo>
                <a:lnTo>
                  <a:pt x="125" y="879"/>
                </a:lnTo>
                <a:lnTo>
                  <a:pt x="133" y="875"/>
                </a:lnTo>
                <a:lnTo>
                  <a:pt x="140" y="871"/>
                </a:lnTo>
                <a:lnTo>
                  <a:pt x="148" y="866"/>
                </a:lnTo>
                <a:lnTo>
                  <a:pt x="154" y="860"/>
                </a:lnTo>
                <a:lnTo>
                  <a:pt x="517" y="497"/>
                </a:lnTo>
                <a:lnTo>
                  <a:pt x="530" y="502"/>
                </a:lnTo>
                <a:lnTo>
                  <a:pt x="543" y="507"/>
                </a:lnTo>
                <a:lnTo>
                  <a:pt x="556" y="512"/>
                </a:lnTo>
                <a:lnTo>
                  <a:pt x="570" y="515"/>
                </a:lnTo>
                <a:lnTo>
                  <a:pt x="584" y="517"/>
                </a:lnTo>
                <a:lnTo>
                  <a:pt x="598" y="519"/>
                </a:lnTo>
                <a:lnTo>
                  <a:pt x="612" y="520"/>
                </a:lnTo>
                <a:lnTo>
                  <a:pt x="626" y="520"/>
                </a:lnTo>
                <a:lnTo>
                  <a:pt x="626" y="520"/>
                </a:lnTo>
                <a:lnTo>
                  <a:pt x="626" y="520"/>
                </a:lnTo>
                <a:lnTo>
                  <a:pt x="639" y="520"/>
                </a:lnTo>
                <a:lnTo>
                  <a:pt x="651" y="519"/>
                </a:lnTo>
                <a:lnTo>
                  <a:pt x="664" y="518"/>
                </a:lnTo>
                <a:lnTo>
                  <a:pt x="677" y="516"/>
                </a:lnTo>
                <a:lnTo>
                  <a:pt x="689" y="513"/>
                </a:lnTo>
                <a:lnTo>
                  <a:pt x="702" y="509"/>
                </a:lnTo>
                <a:lnTo>
                  <a:pt x="714" y="505"/>
                </a:lnTo>
                <a:lnTo>
                  <a:pt x="725" y="501"/>
                </a:lnTo>
                <a:lnTo>
                  <a:pt x="737" y="496"/>
                </a:lnTo>
                <a:lnTo>
                  <a:pt x="748" y="490"/>
                </a:lnTo>
                <a:lnTo>
                  <a:pt x="758" y="484"/>
                </a:lnTo>
                <a:lnTo>
                  <a:pt x="769" y="477"/>
                </a:lnTo>
                <a:lnTo>
                  <a:pt x="780" y="470"/>
                </a:lnTo>
                <a:lnTo>
                  <a:pt x="791" y="462"/>
                </a:lnTo>
                <a:lnTo>
                  <a:pt x="800" y="454"/>
                </a:lnTo>
                <a:lnTo>
                  <a:pt x="810" y="444"/>
                </a:lnTo>
                <a:lnTo>
                  <a:pt x="824" y="429"/>
                </a:lnTo>
                <a:lnTo>
                  <a:pt x="837" y="413"/>
                </a:lnTo>
                <a:lnTo>
                  <a:pt x="848" y="396"/>
                </a:lnTo>
                <a:lnTo>
                  <a:pt x="858" y="378"/>
                </a:lnTo>
                <a:lnTo>
                  <a:pt x="867" y="360"/>
                </a:lnTo>
                <a:lnTo>
                  <a:pt x="873" y="340"/>
                </a:lnTo>
                <a:lnTo>
                  <a:pt x="878" y="321"/>
                </a:lnTo>
                <a:lnTo>
                  <a:pt x="883" y="301"/>
                </a:lnTo>
                <a:lnTo>
                  <a:pt x="885" y="282"/>
                </a:lnTo>
                <a:lnTo>
                  <a:pt x="886" y="261"/>
                </a:lnTo>
                <a:lnTo>
                  <a:pt x="885" y="241"/>
                </a:lnTo>
                <a:lnTo>
                  <a:pt x="883" y="221"/>
                </a:lnTo>
                <a:lnTo>
                  <a:pt x="878" y="200"/>
                </a:lnTo>
                <a:lnTo>
                  <a:pt x="873" y="181"/>
                </a:lnTo>
                <a:lnTo>
                  <a:pt x="865" y="162"/>
                </a:lnTo>
                <a:lnTo>
                  <a:pt x="857" y="1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fr-FR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733ECC1C-61D9-D11D-CDE7-344F0BB6A6C3}"/>
              </a:ext>
            </a:extLst>
          </p:cNvPr>
          <p:cNvSpPr/>
          <p:nvPr/>
        </p:nvSpPr>
        <p:spPr>
          <a:xfrm>
            <a:off x="7862328" y="2391213"/>
            <a:ext cx="1654826" cy="738664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FR" sz="2400" b="1" dirty="0">
                <a:solidFill>
                  <a:schemeClr val="bg1"/>
                </a:solidFill>
              </a:rPr>
              <a:t>Merry et Pippin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1198CB7-DED3-03DE-674B-7009CB55D684}"/>
              </a:ext>
            </a:extLst>
          </p:cNvPr>
          <p:cNvSpPr/>
          <p:nvPr/>
        </p:nvSpPr>
        <p:spPr>
          <a:xfrm>
            <a:off x="7886851" y="3387431"/>
            <a:ext cx="1605779" cy="12182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 rtl="0">
              <a:lnSpc>
                <a:spcPts val="1900"/>
              </a:lnSpc>
            </a:pPr>
            <a:r>
              <a:rPr lang="fr-FR" b="1" dirty="0">
                <a:solidFill>
                  <a:schemeClr val="bg1"/>
                </a:solidFill>
                <a:cs typeface="Segoe UI" panose="020B0502040204020203" pitchFamily="34" charset="0"/>
              </a:rPr>
              <a:t>Imports de bois d’œuvre à la Comté, sous forme de sciage de bois feuillu.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D2E1F078-4E43-51E0-F1F5-BC31B731BD14}"/>
              </a:ext>
            </a:extLst>
          </p:cNvPr>
          <p:cNvSpPr/>
          <p:nvPr/>
        </p:nvSpPr>
        <p:spPr>
          <a:xfrm>
            <a:off x="9853696" y="2417421"/>
            <a:ext cx="1654826" cy="369332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ctr" rtl="0"/>
            <a:r>
              <a:rPr lang="fr-FR" sz="2400" b="1" dirty="0" err="1">
                <a:solidFill>
                  <a:schemeClr val="bg1"/>
                </a:solidFill>
              </a:rPr>
              <a:t>Azog</a:t>
            </a:r>
            <a:endParaRPr lang="fr-FR" sz="2400" b="1" dirty="0">
              <a:solidFill>
                <a:schemeClr val="bg1"/>
              </a:solidFill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8D005E63-0114-F592-1B9E-A4D1D1958D54}"/>
              </a:ext>
            </a:extLst>
          </p:cNvPr>
          <p:cNvSpPr/>
          <p:nvPr/>
        </p:nvSpPr>
        <p:spPr>
          <a:xfrm>
            <a:off x="9878219" y="3489960"/>
            <a:ext cx="1605779" cy="146193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900"/>
              </a:lnSpc>
            </a:pPr>
            <a:r>
              <a:rPr lang="fr-FR" b="1" dirty="0">
                <a:solidFill>
                  <a:schemeClr val="bg1"/>
                </a:solidFill>
                <a:cs typeface="Segoe UI" panose="020B0502040204020203" pitchFamily="34" charset="0"/>
              </a:rPr>
              <a:t>Connaissance économique </a:t>
            </a:r>
            <a:r>
              <a:rPr lang="fr-FR" dirty="0">
                <a:solidFill>
                  <a:schemeClr val="bg1"/>
                </a:solidFill>
                <a:cs typeface="Segoe UI" panose="020B0502040204020203" pitchFamily="34" charset="0"/>
              </a:rPr>
              <a:t>de la filière bois sur le territoire.</a:t>
            </a:r>
          </a:p>
          <a:p>
            <a:pPr algn="just">
              <a:lnSpc>
                <a:spcPts val="1900"/>
              </a:lnSpc>
            </a:pPr>
            <a:endParaRPr lang="fr-FR" dirty="0">
              <a:solidFill>
                <a:schemeClr val="bg1"/>
              </a:solidFill>
              <a:cs typeface="Segoe UI" panose="020B0502040204020203" pitchFamily="34" charset="0"/>
            </a:endParaRPr>
          </a:p>
          <a:p>
            <a:pPr algn="just" rtl="0">
              <a:lnSpc>
                <a:spcPts val="1900"/>
              </a:lnSpc>
            </a:pPr>
            <a:endParaRPr lang="fr-FR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grpSp>
        <p:nvGrpSpPr>
          <p:cNvPr id="58" name="Groupe 57" descr="Icône d’argent ">
            <a:extLst>
              <a:ext uri="{FF2B5EF4-FFF2-40B4-BE49-F238E27FC236}">
                <a16:creationId xmlns:a16="http://schemas.microsoft.com/office/drawing/2014/main" id="{8FB81822-E09C-4A9F-BCD2-4BB20E38DA03}"/>
              </a:ext>
            </a:extLst>
          </p:cNvPr>
          <p:cNvGrpSpPr/>
          <p:nvPr/>
        </p:nvGrpSpPr>
        <p:grpSpPr>
          <a:xfrm>
            <a:off x="10527200" y="5078188"/>
            <a:ext cx="307816" cy="382447"/>
            <a:chOff x="3746500" y="1344613"/>
            <a:chExt cx="285750" cy="287338"/>
          </a:xfrm>
          <a:solidFill>
            <a:schemeClr val="bg1"/>
          </a:solidFill>
        </p:grpSpPr>
        <p:sp>
          <p:nvSpPr>
            <p:cNvPr id="59" name="Forme libre 497">
              <a:extLst>
                <a:ext uri="{FF2B5EF4-FFF2-40B4-BE49-F238E27FC236}">
                  <a16:creationId xmlns:a16="http://schemas.microsoft.com/office/drawing/2014/main" id="{4325703C-49C2-4EC8-BBAF-CE488FCB0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6500" y="1344613"/>
              <a:ext cx="285750" cy="182563"/>
            </a:xfrm>
            <a:custGeom>
              <a:avLst/>
              <a:gdLst>
                <a:gd name="T0" fmla="*/ 0 w 903"/>
                <a:gd name="T1" fmla="*/ 0 h 573"/>
                <a:gd name="T2" fmla="*/ 0 w 903"/>
                <a:gd name="T3" fmla="*/ 467 h 573"/>
                <a:gd name="T4" fmla="*/ 1 w 903"/>
                <a:gd name="T5" fmla="*/ 459 h 573"/>
                <a:gd name="T6" fmla="*/ 2 w 903"/>
                <a:gd name="T7" fmla="*/ 453 h 573"/>
                <a:gd name="T8" fmla="*/ 5 w 903"/>
                <a:gd name="T9" fmla="*/ 446 h 573"/>
                <a:gd name="T10" fmla="*/ 8 w 903"/>
                <a:gd name="T11" fmla="*/ 440 h 573"/>
                <a:gd name="T12" fmla="*/ 12 w 903"/>
                <a:gd name="T13" fmla="*/ 434 h 573"/>
                <a:gd name="T14" fmla="*/ 18 w 903"/>
                <a:gd name="T15" fmla="*/ 428 h 573"/>
                <a:gd name="T16" fmla="*/ 23 w 903"/>
                <a:gd name="T17" fmla="*/ 423 h 573"/>
                <a:gd name="T18" fmla="*/ 30 w 903"/>
                <a:gd name="T19" fmla="*/ 419 h 573"/>
                <a:gd name="T20" fmla="*/ 30 w 903"/>
                <a:gd name="T21" fmla="*/ 30 h 573"/>
                <a:gd name="T22" fmla="*/ 873 w 903"/>
                <a:gd name="T23" fmla="*/ 30 h 573"/>
                <a:gd name="T24" fmla="*/ 873 w 903"/>
                <a:gd name="T25" fmla="*/ 543 h 573"/>
                <a:gd name="T26" fmla="*/ 481 w 903"/>
                <a:gd name="T27" fmla="*/ 543 h 573"/>
                <a:gd name="T28" fmla="*/ 481 w 903"/>
                <a:gd name="T29" fmla="*/ 573 h 573"/>
                <a:gd name="T30" fmla="*/ 903 w 903"/>
                <a:gd name="T31" fmla="*/ 573 h 573"/>
                <a:gd name="T32" fmla="*/ 903 w 903"/>
                <a:gd name="T33" fmla="*/ 0 h 573"/>
                <a:gd name="T34" fmla="*/ 0 w 903"/>
                <a:gd name="T35" fmla="*/ 0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3" h="573">
                  <a:moveTo>
                    <a:pt x="0" y="0"/>
                  </a:moveTo>
                  <a:lnTo>
                    <a:pt x="0" y="467"/>
                  </a:lnTo>
                  <a:lnTo>
                    <a:pt x="1" y="459"/>
                  </a:lnTo>
                  <a:lnTo>
                    <a:pt x="2" y="453"/>
                  </a:lnTo>
                  <a:lnTo>
                    <a:pt x="5" y="446"/>
                  </a:lnTo>
                  <a:lnTo>
                    <a:pt x="8" y="440"/>
                  </a:lnTo>
                  <a:lnTo>
                    <a:pt x="12" y="434"/>
                  </a:lnTo>
                  <a:lnTo>
                    <a:pt x="18" y="428"/>
                  </a:lnTo>
                  <a:lnTo>
                    <a:pt x="23" y="423"/>
                  </a:lnTo>
                  <a:lnTo>
                    <a:pt x="30" y="419"/>
                  </a:lnTo>
                  <a:lnTo>
                    <a:pt x="30" y="30"/>
                  </a:lnTo>
                  <a:lnTo>
                    <a:pt x="873" y="30"/>
                  </a:lnTo>
                  <a:lnTo>
                    <a:pt x="873" y="543"/>
                  </a:lnTo>
                  <a:lnTo>
                    <a:pt x="481" y="543"/>
                  </a:lnTo>
                  <a:lnTo>
                    <a:pt x="481" y="573"/>
                  </a:lnTo>
                  <a:lnTo>
                    <a:pt x="903" y="573"/>
                  </a:lnTo>
                  <a:lnTo>
                    <a:pt x="90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dirty="0"/>
            </a:p>
          </p:txBody>
        </p:sp>
        <p:sp>
          <p:nvSpPr>
            <p:cNvPr id="60" name="Forme libre 498">
              <a:extLst>
                <a:ext uri="{FF2B5EF4-FFF2-40B4-BE49-F238E27FC236}">
                  <a16:creationId xmlns:a16="http://schemas.microsoft.com/office/drawing/2014/main" id="{A721923B-8DD3-47E1-B174-6D9950E778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5075" y="1373188"/>
              <a:ext cx="228600" cy="125413"/>
            </a:xfrm>
            <a:custGeom>
              <a:avLst/>
              <a:gdLst>
                <a:gd name="T0" fmla="*/ 330 w 723"/>
                <a:gd name="T1" fmla="*/ 283 h 392"/>
                <a:gd name="T2" fmla="*/ 295 w 723"/>
                <a:gd name="T3" fmla="*/ 263 h 392"/>
                <a:gd name="T4" fmla="*/ 269 w 723"/>
                <a:gd name="T5" fmla="*/ 232 h 392"/>
                <a:gd name="T6" fmla="*/ 257 w 723"/>
                <a:gd name="T7" fmla="*/ 192 h 392"/>
                <a:gd name="T8" fmla="*/ 260 w 723"/>
                <a:gd name="T9" fmla="*/ 151 h 392"/>
                <a:gd name="T10" fmla="*/ 281 w 723"/>
                <a:gd name="T11" fmla="*/ 115 h 392"/>
                <a:gd name="T12" fmla="*/ 312 w 723"/>
                <a:gd name="T13" fmla="*/ 90 h 392"/>
                <a:gd name="T14" fmla="*/ 350 w 723"/>
                <a:gd name="T15" fmla="*/ 77 h 392"/>
                <a:gd name="T16" fmla="*/ 392 w 723"/>
                <a:gd name="T17" fmla="*/ 81 h 392"/>
                <a:gd name="T18" fmla="*/ 429 w 723"/>
                <a:gd name="T19" fmla="*/ 100 h 392"/>
                <a:gd name="T20" fmla="*/ 454 w 723"/>
                <a:gd name="T21" fmla="*/ 131 h 392"/>
                <a:gd name="T22" fmla="*/ 466 w 723"/>
                <a:gd name="T23" fmla="*/ 171 h 392"/>
                <a:gd name="T24" fmla="*/ 462 w 723"/>
                <a:gd name="T25" fmla="*/ 213 h 392"/>
                <a:gd name="T26" fmla="*/ 443 w 723"/>
                <a:gd name="T27" fmla="*/ 248 h 392"/>
                <a:gd name="T28" fmla="*/ 412 w 723"/>
                <a:gd name="T29" fmla="*/ 274 h 392"/>
                <a:gd name="T30" fmla="*/ 372 w 723"/>
                <a:gd name="T31" fmla="*/ 287 h 392"/>
                <a:gd name="T32" fmla="*/ 96 w 723"/>
                <a:gd name="T33" fmla="*/ 151 h 392"/>
                <a:gd name="T34" fmla="*/ 68 w 723"/>
                <a:gd name="T35" fmla="*/ 131 h 392"/>
                <a:gd name="T36" fmla="*/ 61 w 723"/>
                <a:gd name="T37" fmla="*/ 97 h 392"/>
                <a:gd name="T38" fmla="*/ 80 w 723"/>
                <a:gd name="T39" fmla="*/ 69 h 392"/>
                <a:gd name="T40" fmla="*/ 114 w 723"/>
                <a:gd name="T41" fmla="*/ 63 h 392"/>
                <a:gd name="T42" fmla="*/ 143 w 723"/>
                <a:gd name="T43" fmla="*/ 81 h 392"/>
                <a:gd name="T44" fmla="*/ 150 w 723"/>
                <a:gd name="T45" fmla="*/ 115 h 392"/>
                <a:gd name="T46" fmla="*/ 131 w 723"/>
                <a:gd name="T47" fmla="*/ 144 h 392"/>
                <a:gd name="T48" fmla="*/ 106 w 723"/>
                <a:gd name="T49" fmla="*/ 152 h 392"/>
                <a:gd name="T50" fmla="*/ 642 w 723"/>
                <a:gd name="T51" fmla="*/ 249 h 392"/>
                <a:gd name="T52" fmla="*/ 661 w 723"/>
                <a:gd name="T53" fmla="*/ 278 h 392"/>
                <a:gd name="T54" fmla="*/ 655 w 723"/>
                <a:gd name="T55" fmla="*/ 313 h 392"/>
                <a:gd name="T56" fmla="*/ 626 w 723"/>
                <a:gd name="T57" fmla="*/ 331 h 392"/>
                <a:gd name="T58" fmla="*/ 592 w 723"/>
                <a:gd name="T59" fmla="*/ 324 h 392"/>
                <a:gd name="T60" fmla="*/ 573 w 723"/>
                <a:gd name="T61" fmla="*/ 297 h 392"/>
                <a:gd name="T62" fmla="*/ 580 w 723"/>
                <a:gd name="T63" fmla="*/ 262 h 392"/>
                <a:gd name="T64" fmla="*/ 608 w 723"/>
                <a:gd name="T65" fmla="*/ 243 h 392"/>
                <a:gd name="T66" fmla="*/ 669 w 723"/>
                <a:gd name="T67" fmla="*/ 392 h 392"/>
                <a:gd name="T68" fmla="*/ 691 w 723"/>
                <a:gd name="T69" fmla="*/ 386 h 392"/>
                <a:gd name="T70" fmla="*/ 709 w 723"/>
                <a:gd name="T71" fmla="*/ 371 h 392"/>
                <a:gd name="T72" fmla="*/ 720 w 723"/>
                <a:gd name="T73" fmla="*/ 350 h 392"/>
                <a:gd name="T74" fmla="*/ 723 w 723"/>
                <a:gd name="T75" fmla="*/ 62 h 392"/>
                <a:gd name="T76" fmla="*/ 718 w 723"/>
                <a:gd name="T77" fmla="*/ 38 h 392"/>
                <a:gd name="T78" fmla="*/ 705 w 723"/>
                <a:gd name="T79" fmla="*/ 19 h 392"/>
                <a:gd name="T80" fmla="*/ 686 w 723"/>
                <a:gd name="T81" fmla="*/ 6 h 392"/>
                <a:gd name="T82" fmla="*/ 663 w 723"/>
                <a:gd name="T83" fmla="*/ 2 h 392"/>
                <a:gd name="T84" fmla="*/ 43 w 723"/>
                <a:gd name="T85" fmla="*/ 4 h 392"/>
                <a:gd name="T86" fmla="*/ 22 w 723"/>
                <a:gd name="T87" fmla="*/ 14 h 392"/>
                <a:gd name="T88" fmla="*/ 7 w 723"/>
                <a:gd name="T89" fmla="*/ 33 h 392"/>
                <a:gd name="T90" fmla="*/ 1 w 723"/>
                <a:gd name="T91" fmla="*/ 55 h 392"/>
                <a:gd name="T92" fmla="*/ 46 w 723"/>
                <a:gd name="T93" fmla="*/ 294 h 392"/>
                <a:gd name="T94" fmla="*/ 151 w 723"/>
                <a:gd name="T95" fmla="*/ 287 h 392"/>
                <a:gd name="T96" fmla="*/ 244 w 723"/>
                <a:gd name="T97" fmla="*/ 293 h 392"/>
                <a:gd name="T98" fmla="*/ 326 w 723"/>
                <a:gd name="T99" fmla="*/ 312 h 392"/>
                <a:gd name="T100" fmla="*/ 373 w 723"/>
                <a:gd name="T101" fmla="*/ 337 h 392"/>
                <a:gd name="T102" fmla="*/ 389 w 723"/>
                <a:gd name="T103" fmla="*/ 36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3" h="392">
                  <a:moveTo>
                    <a:pt x="361" y="287"/>
                  </a:moveTo>
                  <a:lnTo>
                    <a:pt x="350" y="287"/>
                  </a:lnTo>
                  <a:lnTo>
                    <a:pt x="341" y="285"/>
                  </a:lnTo>
                  <a:lnTo>
                    <a:pt x="330" y="283"/>
                  </a:lnTo>
                  <a:lnTo>
                    <a:pt x="320" y="278"/>
                  </a:lnTo>
                  <a:lnTo>
                    <a:pt x="312" y="274"/>
                  </a:lnTo>
                  <a:lnTo>
                    <a:pt x="302" y="269"/>
                  </a:lnTo>
                  <a:lnTo>
                    <a:pt x="295" y="263"/>
                  </a:lnTo>
                  <a:lnTo>
                    <a:pt x="287" y="256"/>
                  </a:lnTo>
                  <a:lnTo>
                    <a:pt x="281" y="248"/>
                  </a:lnTo>
                  <a:lnTo>
                    <a:pt x="274" y="241"/>
                  </a:lnTo>
                  <a:lnTo>
                    <a:pt x="269" y="232"/>
                  </a:lnTo>
                  <a:lnTo>
                    <a:pt x="265" y="223"/>
                  </a:lnTo>
                  <a:lnTo>
                    <a:pt x="260" y="213"/>
                  </a:lnTo>
                  <a:lnTo>
                    <a:pt x="258" y="203"/>
                  </a:lnTo>
                  <a:lnTo>
                    <a:pt x="257" y="192"/>
                  </a:lnTo>
                  <a:lnTo>
                    <a:pt x="256" y="182"/>
                  </a:lnTo>
                  <a:lnTo>
                    <a:pt x="257" y="171"/>
                  </a:lnTo>
                  <a:lnTo>
                    <a:pt x="258" y="160"/>
                  </a:lnTo>
                  <a:lnTo>
                    <a:pt x="260" y="151"/>
                  </a:lnTo>
                  <a:lnTo>
                    <a:pt x="265" y="141"/>
                  </a:lnTo>
                  <a:lnTo>
                    <a:pt x="269" y="131"/>
                  </a:lnTo>
                  <a:lnTo>
                    <a:pt x="274" y="123"/>
                  </a:lnTo>
                  <a:lnTo>
                    <a:pt x="281" y="115"/>
                  </a:lnTo>
                  <a:lnTo>
                    <a:pt x="287" y="108"/>
                  </a:lnTo>
                  <a:lnTo>
                    <a:pt x="295" y="100"/>
                  </a:lnTo>
                  <a:lnTo>
                    <a:pt x="302" y="95"/>
                  </a:lnTo>
                  <a:lnTo>
                    <a:pt x="312" y="90"/>
                  </a:lnTo>
                  <a:lnTo>
                    <a:pt x="320" y="84"/>
                  </a:lnTo>
                  <a:lnTo>
                    <a:pt x="330" y="81"/>
                  </a:lnTo>
                  <a:lnTo>
                    <a:pt x="341" y="79"/>
                  </a:lnTo>
                  <a:lnTo>
                    <a:pt x="350" y="77"/>
                  </a:lnTo>
                  <a:lnTo>
                    <a:pt x="361" y="77"/>
                  </a:lnTo>
                  <a:lnTo>
                    <a:pt x="372" y="77"/>
                  </a:lnTo>
                  <a:lnTo>
                    <a:pt x="383" y="79"/>
                  </a:lnTo>
                  <a:lnTo>
                    <a:pt x="392" y="81"/>
                  </a:lnTo>
                  <a:lnTo>
                    <a:pt x="403" y="84"/>
                  </a:lnTo>
                  <a:lnTo>
                    <a:pt x="412" y="90"/>
                  </a:lnTo>
                  <a:lnTo>
                    <a:pt x="420" y="95"/>
                  </a:lnTo>
                  <a:lnTo>
                    <a:pt x="429" y="100"/>
                  </a:lnTo>
                  <a:lnTo>
                    <a:pt x="436" y="108"/>
                  </a:lnTo>
                  <a:lnTo>
                    <a:pt x="443" y="115"/>
                  </a:lnTo>
                  <a:lnTo>
                    <a:pt x="449" y="123"/>
                  </a:lnTo>
                  <a:lnTo>
                    <a:pt x="454" y="131"/>
                  </a:lnTo>
                  <a:lnTo>
                    <a:pt x="459" y="141"/>
                  </a:lnTo>
                  <a:lnTo>
                    <a:pt x="462" y="151"/>
                  </a:lnTo>
                  <a:lnTo>
                    <a:pt x="465" y="160"/>
                  </a:lnTo>
                  <a:lnTo>
                    <a:pt x="466" y="171"/>
                  </a:lnTo>
                  <a:lnTo>
                    <a:pt x="467" y="182"/>
                  </a:lnTo>
                  <a:lnTo>
                    <a:pt x="466" y="192"/>
                  </a:lnTo>
                  <a:lnTo>
                    <a:pt x="465" y="203"/>
                  </a:lnTo>
                  <a:lnTo>
                    <a:pt x="462" y="213"/>
                  </a:lnTo>
                  <a:lnTo>
                    <a:pt x="459" y="223"/>
                  </a:lnTo>
                  <a:lnTo>
                    <a:pt x="454" y="232"/>
                  </a:lnTo>
                  <a:lnTo>
                    <a:pt x="449" y="241"/>
                  </a:lnTo>
                  <a:lnTo>
                    <a:pt x="443" y="248"/>
                  </a:lnTo>
                  <a:lnTo>
                    <a:pt x="436" y="256"/>
                  </a:lnTo>
                  <a:lnTo>
                    <a:pt x="429" y="263"/>
                  </a:lnTo>
                  <a:lnTo>
                    <a:pt x="420" y="269"/>
                  </a:lnTo>
                  <a:lnTo>
                    <a:pt x="412" y="274"/>
                  </a:lnTo>
                  <a:lnTo>
                    <a:pt x="403" y="278"/>
                  </a:lnTo>
                  <a:lnTo>
                    <a:pt x="392" y="283"/>
                  </a:lnTo>
                  <a:lnTo>
                    <a:pt x="383" y="285"/>
                  </a:lnTo>
                  <a:lnTo>
                    <a:pt x="372" y="287"/>
                  </a:lnTo>
                  <a:lnTo>
                    <a:pt x="361" y="287"/>
                  </a:lnTo>
                  <a:lnTo>
                    <a:pt x="361" y="287"/>
                  </a:lnTo>
                  <a:close/>
                  <a:moveTo>
                    <a:pt x="106" y="152"/>
                  </a:moveTo>
                  <a:lnTo>
                    <a:pt x="96" y="151"/>
                  </a:lnTo>
                  <a:lnTo>
                    <a:pt x="88" y="149"/>
                  </a:lnTo>
                  <a:lnTo>
                    <a:pt x="80" y="144"/>
                  </a:lnTo>
                  <a:lnTo>
                    <a:pt x="74" y="139"/>
                  </a:lnTo>
                  <a:lnTo>
                    <a:pt x="68" y="131"/>
                  </a:lnTo>
                  <a:lnTo>
                    <a:pt x="64" y="124"/>
                  </a:lnTo>
                  <a:lnTo>
                    <a:pt x="61" y="115"/>
                  </a:lnTo>
                  <a:lnTo>
                    <a:pt x="61" y="107"/>
                  </a:lnTo>
                  <a:lnTo>
                    <a:pt x="61" y="97"/>
                  </a:lnTo>
                  <a:lnTo>
                    <a:pt x="64" y="88"/>
                  </a:lnTo>
                  <a:lnTo>
                    <a:pt x="68" y="81"/>
                  </a:lnTo>
                  <a:lnTo>
                    <a:pt x="74" y="74"/>
                  </a:lnTo>
                  <a:lnTo>
                    <a:pt x="80" y="69"/>
                  </a:lnTo>
                  <a:lnTo>
                    <a:pt x="88" y="65"/>
                  </a:lnTo>
                  <a:lnTo>
                    <a:pt x="96" y="63"/>
                  </a:lnTo>
                  <a:lnTo>
                    <a:pt x="106" y="62"/>
                  </a:lnTo>
                  <a:lnTo>
                    <a:pt x="114" y="63"/>
                  </a:lnTo>
                  <a:lnTo>
                    <a:pt x="123" y="65"/>
                  </a:lnTo>
                  <a:lnTo>
                    <a:pt x="131" y="69"/>
                  </a:lnTo>
                  <a:lnTo>
                    <a:pt x="137" y="74"/>
                  </a:lnTo>
                  <a:lnTo>
                    <a:pt x="143" y="81"/>
                  </a:lnTo>
                  <a:lnTo>
                    <a:pt x="147" y="88"/>
                  </a:lnTo>
                  <a:lnTo>
                    <a:pt x="150" y="97"/>
                  </a:lnTo>
                  <a:lnTo>
                    <a:pt x="151" y="107"/>
                  </a:lnTo>
                  <a:lnTo>
                    <a:pt x="150" y="115"/>
                  </a:lnTo>
                  <a:lnTo>
                    <a:pt x="148" y="124"/>
                  </a:lnTo>
                  <a:lnTo>
                    <a:pt x="143" y="131"/>
                  </a:lnTo>
                  <a:lnTo>
                    <a:pt x="137" y="139"/>
                  </a:lnTo>
                  <a:lnTo>
                    <a:pt x="131" y="144"/>
                  </a:lnTo>
                  <a:lnTo>
                    <a:pt x="123" y="149"/>
                  </a:lnTo>
                  <a:lnTo>
                    <a:pt x="114" y="151"/>
                  </a:lnTo>
                  <a:lnTo>
                    <a:pt x="106" y="152"/>
                  </a:lnTo>
                  <a:lnTo>
                    <a:pt x="106" y="152"/>
                  </a:lnTo>
                  <a:close/>
                  <a:moveTo>
                    <a:pt x="617" y="242"/>
                  </a:moveTo>
                  <a:lnTo>
                    <a:pt x="626" y="243"/>
                  </a:lnTo>
                  <a:lnTo>
                    <a:pt x="635" y="245"/>
                  </a:lnTo>
                  <a:lnTo>
                    <a:pt x="642" y="249"/>
                  </a:lnTo>
                  <a:lnTo>
                    <a:pt x="650" y="255"/>
                  </a:lnTo>
                  <a:lnTo>
                    <a:pt x="655" y="262"/>
                  </a:lnTo>
                  <a:lnTo>
                    <a:pt x="659" y="270"/>
                  </a:lnTo>
                  <a:lnTo>
                    <a:pt x="661" y="278"/>
                  </a:lnTo>
                  <a:lnTo>
                    <a:pt x="663" y="287"/>
                  </a:lnTo>
                  <a:lnTo>
                    <a:pt x="661" y="297"/>
                  </a:lnTo>
                  <a:lnTo>
                    <a:pt x="659" y="305"/>
                  </a:lnTo>
                  <a:lnTo>
                    <a:pt x="655" y="313"/>
                  </a:lnTo>
                  <a:lnTo>
                    <a:pt x="650" y="319"/>
                  </a:lnTo>
                  <a:lnTo>
                    <a:pt x="642" y="324"/>
                  </a:lnTo>
                  <a:lnTo>
                    <a:pt x="635" y="329"/>
                  </a:lnTo>
                  <a:lnTo>
                    <a:pt x="626" y="331"/>
                  </a:lnTo>
                  <a:lnTo>
                    <a:pt x="617" y="332"/>
                  </a:lnTo>
                  <a:lnTo>
                    <a:pt x="608" y="331"/>
                  </a:lnTo>
                  <a:lnTo>
                    <a:pt x="600" y="329"/>
                  </a:lnTo>
                  <a:lnTo>
                    <a:pt x="592" y="324"/>
                  </a:lnTo>
                  <a:lnTo>
                    <a:pt x="585" y="319"/>
                  </a:lnTo>
                  <a:lnTo>
                    <a:pt x="580" y="313"/>
                  </a:lnTo>
                  <a:lnTo>
                    <a:pt x="576" y="305"/>
                  </a:lnTo>
                  <a:lnTo>
                    <a:pt x="573" y="297"/>
                  </a:lnTo>
                  <a:lnTo>
                    <a:pt x="572" y="287"/>
                  </a:lnTo>
                  <a:lnTo>
                    <a:pt x="573" y="278"/>
                  </a:lnTo>
                  <a:lnTo>
                    <a:pt x="576" y="270"/>
                  </a:lnTo>
                  <a:lnTo>
                    <a:pt x="580" y="262"/>
                  </a:lnTo>
                  <a:lnTo>
                    <a:pt x="585" y="255"/>
                  </a:lnTo>
                  <a:lnTo>
                    <a:pt x="592" y="249"/>
                  </a:lnTo>
                  <a:lnTo>
                    <a:pt x="600" y="245"/>
                  </a:lnTo>
                  <a:lnTo>
                    <a:pt x="608" y="243"/>
                  </a:lnTo>
                  <a:lnTo>
                    <a:pt x="617" y="242"/>
                  </a:lnTo>
                  <a:close/>
                  <a:moveTo>
                    <a:pt x="391" y="392"/>
                  </a:moveTo>
                  <a:lnTo>
                    <a:pt x="663" y="392"/>
                  </a:lnTo>
                  <a:lnTo>
                    <a:pt x="669" y="392"/>
                  </a:lnTo>
                  <a:lnTo>
                    <a:pt x="674" y="391"/>
                  </a:lnTo>
                  <a:lnTo>
                    <a:pt x="681" y="390"/>
                  </a:lnTo>
                  <a:lnTo>
                    <a:pt x="686" y="388"/>
                  </a:lnTo>
                  <a:lnTo>
                    <a:pt x="691" y="386"/>
                  </a:lnTo>
                  <a:lnTo>
                    <a:pt x="697" y="382"/>
                  </a:lnTo>
                  <a:lnTo>
                    <a:pt x="701" y="379"/>
                  </a:lnTo>
                  <a:lnTo>
                    <a:pt x="705" y="375"/>
                  </a:lnTo>
                  <a:lnTo>
                    <a:pt x="709" y="371"/>
                  </a:lnTo>
                  <a:lnTo>
                    <a:pt x="713" y="366"/>
                  </a:lnTo>
                  <a:lnTo>
                    <a:pt x="715" y="361"/>
                  </a:lnTo>
                  <a:lnTo>
                    <a:pt x="718" y="356"/>
                  </a:lnTo>
                  <a:lnTo>
                    <a:pt x="720" y="350"/>
                  </a:lnTo>
                  <a:lnTo>
                    <a:pt x="721" y="345"/>
                  </a:lnTo>
                  <a:lnTo>
                    <a:pt x="723" y="338"/>
                  </a:lnTo>
                  <a:lnTo>
                    <a:pt x="723" y="332"/>
                  </a:lnTo>
                  <a:lnTo>
                    <a:pt x="723" y="62"/>
                  </a:lnTo>
                  <a:lnTo>
                    <a:pt x="723" y="55"/>
                  </a:lnTo>
                  <a:lnTo>
                    <a:pt x="721" y="49"/>
                  </a:lnTo>
                  <a:lnTo>
                    <a:pt x="720" y="43"/>
                  </a:lnTo>
                  <a:lnTo>
                    <a:pt x="718" y="38"/>
                  </a:lnTo>
                  <a:lnTo>
                    <a:pt x="715" y="33"/>
                  </a:lnTo>
                  <a:lnTo>
                    <a:pt x="713" y="27"/>
                  </a:lnTo>
                  <a:lnTo>
                    <a:pt x="709" y="23"/>
                  </a:lnTo>
                  <a:lnTo>
                    <a:pt x="705" y="19"/>
                  </a:lnTo>
                  <a:lnTo>
                    <a:pt x="701" y="14"/>
                  </a:lnTo>
                  <a:lnTo>
                    <a:pt x="697" y="11"/>
                  </a:lnTo>
                  <a:lnTo>
                    <a:pt x="691" y="8"/>
                  </a:lnTo>
                  <a:lnTo>
                    <a:pt x="686" y="6"/>
                  </a:lnTo>
                  <a:lnTo>
                    <a:pt x="681" y="4"/>
                  </a:lnTo>
                  <a:lnTo>
                    <a:pt x="674" y="3"/>
                  </a:lnTo>
                  <a:lnTo>
                    <a:pt x="669" y="2"/>
                  </a:lnTo>
                  <a:lnTo>
                    <a:pt x="663" y="2"/>
                  </a:lnTo>
                  <a:lnTo>
                    <a:pt x="61" y="0"/>
                  </a:lnTo>
                  <a:lnTo>
                    <a:pt x="54" y="2"/>
                  </a:lnTo>
                  <a:lnTo>
                    <a:pt x="48" y="3"/>
                  </a:lnTo>
                  <a:lnTo>
                    <a:pt x="43" y="4"/>
                  </a:lnTo>
                  <a:lnTo>
                    <a:pt x="37" y="6"/>
                  </a:lnTo>
                  <a:lnTo>
                    <a:pt x="32" y="8"/>
                  </a:lnTo>
                  <a:lnTo>
                    <a:pt x="27" y="11"/>
                  </a:lnTo>
                  <a:lnTo>
                    <a:pt x="22" y="14"/>
                  </a:lnTo>
                  <a:lnTo>
                    <a:pt x="18" y="19"/>
                  </a:lnTo>
                  <a:lnTo>
                    <a:pt x="14" y="23"/>
                  </a:lnTo>
                  <a:lnTo>
                    <a:pt x="10" y="27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3" y="43"/>
                  </a:lnTo>
                  <a:lnTo>
                    <a:pt x="2" y="49"/>
                  </a:lnTo>
                  <a:lnTo>
                    <a:pt x="1" y="55"/>
                  </a:lnTo>
                  <a:lnTo>
                    <a:pt x="0" y="62"/>
                  </a:lnTo>
                  <a:lnTo>
                    <a:pt x="0" y="304"/>
                  </a:lnTo>
                  <a:lnTo>
                    <a:pt x="22" y="299"/>
                  </a:lnTo>
                  <a:lnTo>
                    <a:pt x="46" y="294"/>
                  </a:lnTo>
                  <a:lnTo>
                    <a:pt x="68" y="291"/>
                  </a:lnTo>
                  <a:lnTo>
                    <a:pt x="90" y="290"/>
                  </a:lnTo>
                  <a:lnTo>
                    <a:pt x="126" y="288"/>
                  </a:lnTo>
                  <a:lnTo>
                    <a:pt x="151" y="287"/>
                  </a:lnTo>
                  <a:lnTo>
                    <a:pt x="172" y="288"/>
                  </a:lnTo>
                  <a:lnTo>
                    <a:pt x="206" y="289"/>
                  </a:lnTo>
                  <a:lnTo>
                    <a:pt x="225" y="291"/>
                  </a:lnTo>
                  <a:lnTo>
                    <a:pt x="244" y="293"/>
                  </a:lnTo>
                  <a:lnTo>
                    <a:pt x="266" y="297"/>
                  </a:lnTo>
                  <a:lnTo>
                    <a:pt x="286" y="300"/>
                  </a:lnTo>
                  <a:lnTo>
                    <a:pt x="306" y="305"/>
                  </a:lnTo>
                  <a:lnTo>
                    <a:pt x="326" y="312"/>
                  </a:lnTo>
                  <a:lnTo>
                    <a:pt x="344" y="318"/>
                  </a:lnTo>
                  <a:lnTo>
                    <a:pt x="360" y="327"/>
                  </a:lnTo>
                  <a:lnTo>
                    <a:pt x="366" y="332"/>
                  </a:lnTo>
                  <a:lnTo>
                    <a:pt x="373" y="337"/>
                  </a:lnTo>
                  <a:lnTo>
                    <a:pt x="378" y="343"/>
                  </a:lnTo>
                  <a:lnTo>
                    <a:pt x="383" y="349"/>
                  </a:lnTo>
                  <a:lnTo>
                    <a:pt x="387" y="356"/>
                  </a:lnTo>
                  <a:lnTo>
                    <a:pt x="389" y="362"/>
                  </a:lnTo>
                  <a:lnTo>
                    <a:pt x="391" y="369"/>
                  </a:lnTo>
                  <a:lnTo>
                    <a:pt x="391" y="377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dirty="0"/>
            </a:p>
          </p:txBody>
        </p:sp>
        <p:sp>
          <p:nvSpPr>
            <p:cNvPr id="61" name="Forme libre 499">
              <a:extLst>
                <a:ext uri="{FF2B5EF4-FFF2-40B4-BE49-F238E27FC236}">
                  <a16:creationId xmlns:a16="http://schemas.microsoft.com/office/drawing/2014/main" id="{A8E6691B-D48E-4F27-BFB8-39275098B1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98613"/>
              <a:ext cx="133350" cy="33338"/>
            </a:xfrm>
            <a:custGeom>
              <a:avLst/>
              <a:gdLst>
                <a:gd name="T0" fmla="*/ 0 w 421"/>
                <a:gd name="T1" fmla="*/ 44 h 104"/>
                <a:gd name="T2" fmla="*/ 2 w 421"/>
                <a:gd name="T3" fmla="*/ 52 h 104"/>
                <a:gd name="T4" fmla="*/ 5 w 421"/>
                <a:gd name="T5" fmla="*/ 56 h 104"/>
                <a:gd name="T6" fmla="*/ 6 w 421"/>
                <a:gd name="T7" fmla="*/ 59 h 104"/>
                <a:gd name="T8" fmla="*/ 11 w 421"/>
                <a:gd name="T9" fmla="*/ 65 h 104"/>
                <a:gd name="T10" fmla="*/ 13 w 421"/>
                <a:gd name="T11" fmla="*/ 65 h 104"/>
                <a:gd name="T12" fmla="*/ 31 w 421"/>
                <a:gd name="T13" fmla="*/ 76 h 104"/>
                <a:gd name="T14" fmla="*/ 32 w 421"/>
                <a:gd name="T15" fmla="*/ 77 h 104"/>
                <a:gd name="T16" fmla="*/ 41 w 421"/>
                <a:gd name="T17" fmla="*/ 80 h 104"/>
                <a:gd name="T18" fmla="*/ 45 w 421"/>
                <a:gd name="T19" fmla="*/ 81 h 104"/>
                <a:gd name="T20" fmla="*/ 53 w 421"/>
                <a:gd name="T21" fmla="*/ 84 h 104"/>
                <a:gd name="T22" fmla="*/ 61 w 421"/>
                <a:gd name="T23" fmla="*/ 86 h 104"/>
                <a:gd name="T24" fmla="*/ 66 w 421"/>
                <a:gd name="T25" fmla="*/ 87 h 104"/>
                <a:gd name="T26" fmla="*/ 98 w 421"/>
                <a:gd name="T27" fmla="*/ 95 h 104"/>
                <a:gd name="T28" fmla="*/ 133 w 421"/>
                <a:gd name="T29" fmla="*/ 99 h 104"/>
                <a:gd name="T30" fmla="*/ 197 w 421"/>
                <a:gd name="T31" fmla="*/ 104 h 104"/>
                <a:gd name="T32" fmla="*/ 211 w 421"/>
                <a:gd name="T33" fmla="*/ 104 h 104"/>
                <a:gd name="T34" fmla="*/ 225 w 421"/>
                <a:gd name="T35" fmla="*/ 104 h 104"/>
                <a:gd name="T36" fmla="*/ 289 w 421"/>
                <a:gd name="T37" fmla="*/ 99 h 104"/>
                <a:gd name="T38" fmla="*/ 322 w 421"/>
                <a:gd name="T39" fmla="*/ 95 h 104"/>
                <a:gd name="T40" fmla="*/ 356 w 421"/>
                <a:gd name="T41" fmla="*/ 87 h 104"/>
                <a:gd name="T42" fmla="*/ 360 w 421"/>
                <a:gd name="T43" fmla="*/ 86 h 104"/>
                <a:gd name="T44" fmla="*/ 368 w 421"/>
                <a:gd name="T45" fmla="*/ 84 h 104"/>
                <a:gd name="T46" fmla="*/ 376 w 421"/>
                <a:gd name="T47" fmla="*/ 81 h 104"/>
                <a:gd name="T48" fmla="*/ 379 w 421"/>
                <a:gd name="T49" fmla="*/ 80 h 104"/>
                <a:gd name="T50" fmla="*/ 390 w 421"/>
                <a:gd name="T51" fmla="*/ 77 h 104"/>
                <a:gd name="T52" fmla="*/ 391 w 421"/>
                <a:gd name="T53" fmla="*/ 76 h 104"/>
                <a:gd name="T54" fmla="*/ 409 w 421"/>
                <a:gd name="T55" fmla="*/ 65 h 104"/>
                <a:gd name="T56" fmla="*/ 409 w 421"/>
                <a:gd name="T57" fmla="*/ 65 h 104"/>
                <a:gd name="T58" fmla="*/ 416 w 421"/>
                <a:gd name="T59" fmla="*/ 59 h 104"/>
                <a:gd name="T60" fmla="*/ 417 w 421"/>
                <a:gd name="T61" fmla="*/ 56 h 104"/>
                <a:gd name="T62" fmla="*/ 420 w 421"/>
                <a:gd name="T63" fmla="*/ 52 h 104"/>
                <a:gd name="T64" fmla="*/ 421 w 421"/>
                <a:gd name="T65" fmla="*/ 44 h 104"/>
                <a:gd name="T66" fmla="*/ 410 w 421"/>
                <a:gd name="T67" fmla="*/ 4 h 104"/>
                <a:gd name="T68" fmla="*/ 386 w 421"/>
                <a:gd name="T69" fmla="*/ 10 h 104"/>
                <a:gd name="T70" fmla="*/ 344 w 421"/>
                <a:gd name="T71" fmla="*/ 19 h 104"/>
                <a:gd name="T72" fmla="*/ 284 w 421"/>
                <a:gd name="T73" fmla="*/ 25 h 104"/>
                <a:gd name="T74" fmla="*/ 231 w 421"/>
                <a:gd name="T75" fmla="*/ 28 h 104"/>
                <a:gd name="T76" fmla="*/ 191 w 421"/>
                <a:gd name="T77" fmla="*/ 28 h 104"/>
                <a:gd name="T78" fmla="*/ 138 w 421"/>
                <a:gd name="T79" fmla="*/ 25 h 104"/>
                <a:gd name="T80" fmla="*/ 78 w 421"/>
                <a:gd name="T81" fmla="*/ 19 h 104"/>
                <a:gd name="T82" fmla="*/ 35 w 421"/>
                <a:gd name="T83" fmla="*/ 10 h 104"/>
                <a:gd name="T84" fmla="*/ 10 w 421"/>
                <a:gd name="T85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1" h="104">
                  <a:moveTo>
                    <a:pt x="0" y="0"/>
                  </a:moveTo>
                  <a:lnTo>
                    <a:pt x="0" y="44"/>
                  </a:lnTo>
                  <a:lnTo>
                    <a:pt x="1" y="48"/>
                  </a:lnTo>
                  <a:lnTo>
                    <a:pt x="2" y="52"/>
                  </a:lnTo>
                  <a:lnTo>
                    <a:pt x="3" y="54"/>
                  </a:lnTo>
                  <a:lnTo>
                    <a:pt x="5" y="56"/>
                  </a:lnTo>
                  <a:lnTo>
                    <a:pt x="5" y="57"/>
                  </a:lnTo>
                  <a:lnTo>
                    <a:pt x="6" y="59"/>
                  </a:lnTo>
                  <a:lnTo>
                    <a:pt x="8" y="62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3" y="65"/>
                  </a:lnTo>
                  <a:lnTo>
                    <a:pt x="20" y="70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2" y="77"/>
                  </a:lnTo>
                  <a:lnTo>
                    <a:pt x="36" y="79"/>
                  </a:lnTo>
                  <a:lnTo>
                    <a:pt x="41" y="80"/>
                  </a:lnTo>
                  <a:lnTo>
                    <a:pt x="44" y="81"/>
                  </a:lnTo>
                  <a:lnTo>
                    <a:pt x="45" y="81"/>
                  </a:lnTo>
                  <a:lnTo>
                    <a:pt x="49" y="83"/>
                  </a:lnTo>
                  <a:lnTo>
                    <a:pt x="53" y="84"/>
                  </a:lnTo>
                  <a:lnTo>
                    <a:pt x="58" y="85"/>
                  </a:lnTo>
                  <a:lnTo>
                    <a:pt x="61" y="86"/>
                  </a:lnTo>
                  <a:lnTo>
                    <a:pt x="64" y="87"/>
                  </a:lnTo>
                  <a:lnTo>
                    <a:pt x="66" y="87"/>
                  </a:lnTo>
                  <a:lnTo>
                    <a:pt x="82" y="92"/>
                  </a:lnTo>
                  <a:lnTo>
                    <a:pt x="98" y="95"/>
                  </a:lnTo>
                  <a:lnTo>
                    <a:pt x="115" y="97"/>
                  </a:lnTo>
                  <a:lnTo>
                    <a:pt x="133" y="99"/>
                  </a:lnTo>
                  <a:lnTo>
                    <a:pt x="166" y="102"/>
                  </a:lnTo>
                  <a:lnTo>
                    <a:pt x="197" y="104"/>
                  </a:lnTo>
                  <a:lnTo>
                    <a:pt x="203" y="104"/>
                  </a:lnTo>
                  <a:lnTo>
                    <a:pt x="211" y="104"/>
                  </a:lnTo>
                  <a:lnTo>
                    <a:pt x="217" y="104"/>
                  </a:lnTo>
                  <a:lnTo>
                    <a:pt x="225" y="104"/>
                  </a:lnTo>
                  <a:lnTo>
                    <a:pt x="255" y="102"/>
                  </a:lnTo>
                  <a:lnTo>
                    <a:pt x="289" y="99"/>
                  </a:lnTo>
                  <a:lnTo>
                    <a:pt x="306" y="97"/>
                  </a:lnTo>
                  <a:lnTo>
                    <a:pt x="322" y="95"/>
                  </a:lnTo>
                  <a:lnTo>
                    <a:pt x="340" y="92"/>
                  </a:lnTo>
                  <a:lnTo>
                    <a:pt x="356" y="87"/>
                  </a:lnTo>
                  <a:lnTo>
                    <a:pt x="358" y="87"/>
                  </a:lnTo>
                  <a:lnTo>
                    <a:pt x="360" y="86"/>
                  </a:lnTo>
                  <a:lnTo>
                    <a:pt x="364" y="85"/>
                  </a:lnTo>
                  <a:lnTo>
                    <a:pt x="368" y="84"/>
                  </a:lnTo>
                  <a:lnTo>
                    <a:pt x="372" y="83"/>
                  </a:lnTo>
                  <a:lnTo>
                    <a:pt x="376" y="81"/>
                  </a:lnTo>
                  <a:lnTo>
                    <a:pt x="378" y="81"/>
                  </a:lnTo>
                  <a:lnTo>
                    <a:pt x="379" y="80"/>
                  </a:lnTo>
                  <a:lnTo>
                    <a:pt x="385" y="79"/>
                  </a:lnTo>
                  <a:lnTo>
                    <a:pt x="390" y="77"/>
                  </a:lnTo>
                  <a:lnTo>
                    <a:pt x="390" y="76"/>
                  </a:lnTo>
                  <a:lnTo>
                    <a:pt x="391" y="76"/>
                  </a:lnTo>
                  <a:lnTo>
                    <a:pt x="401" y="70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13" y="62"/>
                  </a:lnTo>
                  <a:lnTo>
                    <a:pt x="416" y="59"/>
                  </a:lnTo>
                  <a:lnTo>
                    <a:pt x="417" y="57"/>
                  </a:lnTo>
                  <a:lnTo>
                    <a:pt x="417" y="56"/>
                  </a:lnTo>
                  <a:lnTo>
                    <a:pt x="419" y="54"/>
                  </a:lnTo>
                  <a:lnTo>
                    <a:pt x="420" y="52"/>
                  </a:lnTo>
                  <a:lnTo>
                    <a:pt x="421" y="48"/>
                  </a:lnTo>
                  <a:lnTo>
                    <a:pt x="421" y="44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7"/>
                  </a:lnTo>
                  <a:lnTo>
                    <a:pt x="386" y="10"/>
                  </a:lnTo>
                  <a:lnTo>
                    <a:pt x="373" y="13"/>
                  </a:lnTo>
                  <a:lnTo>
                    <a:pt x="344" y="19"/>
                  </a:lnTo>
                  <a:lnTo>
                    <a:pt x="314" y="23"/>
                  </a:lnTo>
                  <a:lnTo>
                    <a:pt x="284" y="25"/>
                  </a:lnTo>
                  <a:lnTo>
                    <a:pt x="256" y="27"/>
                  </a:lnTo>
                  <a:lnTo>
                    <a:pt x="231" y="28"/>
                  </a:lnTo>
                  <a:lnTo>
                    <a:pt x="211" y="28"/>
                  </a:lnTo>
                  <a:lnTo>
                    <a:pt x="191" y="28"/>
                  </a:lnTo>
                  <a:lnTo>
                    <a:pt x="166" y="27"/>
                  </a:lnTo>
                  <a:lnTo>
                    <a:pt x="138" y="25"/>
                  </a:lnTo>
                  <a:lnTo>
                    <a:pt x="108" y="23"/>
                  </a:lnTo>
                  <a:lnTo>
                    <a:pt x="78" y="19"/>
                  </a:lnTo>
                  <a:lnTo>
                    <a:pt x="49" y="13"/>
                  </a:lnTo>
                  <a:lnTo>
                    <a:pt x="35" y="10"/>
                  </a:lnTo>
                  <a:lnTo>
                    <a:pt x="22" y="7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dirty="0"/>
            </a:p>
          </p:txBody>
        </p:sp>
        <p:sp>
          <p:nvSpPr>
            <p:cNvPr id="62" name="Forme libre 500">
              <a:extLst>
                <a:ext uri="{FF2B5EF4-FFF2-40B4-BE49-F238E27FC236}">
                  <a16:creationId xmlns:a16="http://schemas.microsoft.com/office/drawing/2014/main" id="{5839F0C0-A423-4156-855A-E09BBC0F1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474788"/>
              <a:ext cx="133350" cy="28575"/>
            </a:xfrm>
            <a:custGeom>
              <a:avLst/>
              <a:gdLst>
                <a:gd name="T0" fmla="*/ 420 w 420"/>
                <a:gd name="T1" fmla="*/ 58 h 90"/>
                <a:gd name="T2" fmla="*/ 419 w 420"/>
                <a:gd name="T3" fmla="*/ 55 h 90"/>
                <a:gd name="T4" fmla="*/ 418 w 420"/>
                <a:gd name="T5" fmla="*/ 50 h 90"/>
                <a:gd name="T6" fmla="*/ 416 w 420"/>
                <a:gd name="T7" fmla="*/ 47 h 90"/>
                <a:gd name="T8" fmla="*/ 413 w 420"/>
                <a:gd name="T9" fmla="*/ 44 h 90"/>
                <a:gd name="T10" fmla="*/ 406 w 420"/>
                <a:gd name="T11" fmla="*/ 37 h 90"/>
                <a:gd name="T12" fmla="*/ 397 w 420"/>
                <a:gd name="T13" fmla="*/ 32 h 90"/>
                <a:gd name="T14" fmla="*/ 386 w 420"/>
                <a:gd name="T15" fmla="*/ 27 h 90"/>
                <a:gd name="T16" fmla="*/ 374 w 420"/>
                <a:gd name="T17" fmla="*/ 22 h 90"/>
                <a:gd name="T18" fmla="*/ 360 w 420"/>
                <a:gd name="T19" fmla="*/ 18 h 90"/>
                <a:gd name="T20" fmla="*/ 345 w 420"/>
                <a:gd name="T21" fmla="*/ 14 h 90"/>
                <a:gd name="T22" fmla="*/ 313 w 420"/>
                <a:gd name="T23" fmla="*/ 9 h 90"/>
                <a:gd name="T24" fmla="*/ 277 w 420"/>
                <a:gd name="T25" fmla="*/ 3 h 90"/>
                <a:gd name="T26" fmla="*/ 243 w 420"/>
                <a:gd name="T27" fmla="*/ 1 h 90"/>
                <a:gd name="T28" fmla="*/ 210 w 420"/>
                <a:gd name="T29" fmla="*/ 0 h 90"/>
                <a:gd name="T30" fmla="*/ 172 w 420"/>
                <a:gd name="T31" fmla="*/ 1 h 90"/>
                <a:gd name="T32" fmla="*/ 133 w 420"/>
                <a:gd name="T33" fmla="*/ 4 h 90"/>
                <a:gd name="T34" fmla="*/ 113 w 420"/>
                <a:gd name="T35" fmla="*/ 7 h 90"/>
                <a:gd name="T36" fmla="*/ 94 w 420"/>
                <a:gd name="T37" fmla="*/ 11 h 90"/>
                <a:gd name="T38" fmla="*/ 76 w 420"/>
                <a:gd name="T39" fmla="*/ 14 h 90"/>
                <a:gd name="T40" fmla="*/ 59 w 420"/>
                <a:gd name="T41" fmla="*/ 18 h 90"/>
                <a:gd name="T42" fmla="*/ 59 w 420"/>
                <a:gd name="T43" fmla="*/ 18 h 90"/>
                <a:gd name="T44" fmla="*/ 55 w 420"/>
                <a:gd name="T45" fmla="*/ 19 h 90"/>
                <a:gd name="T46" fmla="*/ 52 w 420"/>
                <a:gd name="T47" fmla="*/ 20 h 90"/>
                <a:gd name="T48" fmla="*/ 48 w 420"/>
                <a:gd name="T49" fmla="*/ 21 h 90"/>
                <a:gd name="T50" fmla="*/ 44 w 420"/>
                <a:gd name="T51" fmla="*/ 22 h 90"/>
                <a:gd name="T52" fmla="*/ 43 w 420"/>
                <a:gd name="T53" fmla="*/ 24 h 90"/>
                <a:gd name="T54" fmla="*/ 40 w 420"/>
                <a:gd name="T55" fmla="*/ 24 h 90"/>
                <a:gd name="T56" fmla="*/ 35 w 420"/>
                <a:gd name="T57" fmla="*/ 26 h 90"/>
                <a:gd name="T58" fmla="*/ 31 w 420"/>
                <a:gd name="T59" fmla="*/ 28 h 90"/>
                <a:gd name="T60" fmla="*/ 30 w 420"/>
                <a:gd name="T61" fmla="*/ 28 h 90"/>
                <a:gd name="T62" fmla="*/ 30 w 420"/>
                <a:gd name="T63" fmla="*/ 28 h 90"/>
                <a:gd name="T64" fmla="*/ 19 w 420"/>
                <a:gd name="T65" fmla="*/ 33 h 90"/>
                <a:gd name="T66" fmla="*/ 12 w 420"/>
                <a:gd name="T67" fmla="*/ 40 h 90"/>
                <a:gd name="T68" fmla="*/ 10 w 420"/>
                <a:gd name="T69" fmla="*/ 40 h 90"/>
                <a:gd name="T70" fmla="*/ 10 w 420"/>
                <a:gd name="T71" fmla="*/ 40 h 90"/>
                <a:gd name="T72" fmla="*/ 7 w 420"/>
                <a:gd name="T73" fmla="*/ 43 h 90"/>
                <a:gd name="T74" fmla="*/ 5 w 420"/>
                <a:gd name="T75" fmla="*/ 46 h 90"/>
                <a:gd name="T76" fmla="*/ 4 w 420"/>
                <a:gd name="T77" fmla="*/ 47 h 90"/>
                <a:gd name="T78" fmla="*/ 4 w 420"/>
                <a:gd name="T79" fmla="*/ 48 h 90"/>
                <a:gd name="T80" fmla="*/ 2 w 420"/>
                <a:gd name="T81" fmla="*/ 50 h 90"/>
                <a:gd name="T82" fmla="*/ 1 w 420"/>
                <a:gd name="T83" fmla="*/ 52 h 90"/>
                <a:gd name="T84" fmla="*/ 0 w 420"/>
                <a:gd name="T85" fmla="*/ 56 h 90"/>
                <a:gd name="T86" fmla="*/ 0 w 420"/>
                <a:gd name="T87" fmla="*/ 58 h 90"/>
                <a:gd name="T88" fmla="*/ 8 w 420"/>
                <a:gd name="T89" fmla="*/ 63 h 90"/>
                <a:gd name="T90" fmla="*/ 22 w 420"/>
                <a:gd name="T91" fmla="*/ 68 h 90"/>
                <a:gd name="T92" fmla="*/ 43 w 420"/>
                <a:gd name="T93" fmla="*/ 74 h 90"/>
                <a:gd name="T94" fmla="*/ 67 w 420"/>
                <a:gd name="T95" fmla="*/ 78 h 90"/>
                <a:gd name="T96" fmla="*/ 96 w 420"/>
                <a:gd name="T97" fmla="*/ 84 h 90"/>
                <a:gd name="T98" fmla="*/ 131 w 420"/>
                <a:gd name="T99" fmla="*/ 87 h 90"/>
                <a:gd name="T100" fmla="*/ 168 w 420"/>
                <a:gd name="T101" fmla="*/ 90 h 90"/>
                <a:gd name="T102" fmla="*/ 210 w 420"/>
                <a:gd name="T103" fmla="*/ 90 h 90"/>
                <a:gd name="T104" fmla="*/ 251 w 420"/>
                <a:gd name="T105" fmla="*/ 90 h 90"/>
                <a:gd name="T106" fmla="*/ 289 w 420"/>
                <a:gd name="T107" fmla="*/ 87 h 90"/>
                <a:gd name="T108" fmla="*/ 323 w 420"/>
                <a:gd name="T109" fmla="*/ 84 h 90"/>
                <a:gd name="T110" fmla="*/ 353 w 420"/>
                <a:gd name="T111" fmla="*/ 78 h 90"/>
                <a:gd name="T112" fmla="*/ 377 w 420"/>
                <a:gd name="T113" fmla="*/ 74 h 90"/>
                <a:gd name="T114" fmla="*/ 398 w 420"/>
                <a:gd name="T115" fmla="*/ 68 h 90"/>
                <a:gd name="T116" fmla="*/ 412 w 420"/>
                <a:gd name="T117" fmla="*/ 62 h 90"/>
                <a:gd name="T118" fmla="*/ 420 w 420"/>
                <a:gd name="T119" fmla="*/ 5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0" h="90">
                  <a:moveTo>
                    <a:pt x="420" y="58"/>
                  </a:moveTo>
                  <a:lnTo>
                    <a:pt x="419" y="55"/>
                  </a:lnTo>
                  <a:lnTo>
                    <a:pt x="418" y="50"/>
                  </a:lnTo>
                  <a:lnTo>
                    <a:pt x="416" y="47"/>
                  </a:lnTo>
                  <a:lnTo>
                    <a:pt x="413" y="44"/>
                  </a:lnTo>
                  <a:lnTo>
                    <a:pt x="406" y="37"/>
                  </a:lnTo>
                  <a:lnTo>
                    <a:pt x="397" y="32"/>
                  </a:lnTo>
                  <a:lnTo>
                    <a:pt x="386" y="27"/>
                  </a:lnTo>
                  <a:lnTo>
                    <a:pt x="374" y="22"/>
                  </a:lnTo>
                  <a:lnTo>
                    <a:pt x="360" y="18"/>
                  </a:lnTo>
                  <a:lnTo>
                    <a:pt x="345" y="14"/>
                  </a:lnTo>
                  <a:lnTo>
                    <a:pt x="313" y="9"/>
                  </a:lnTo>
                  <a:lnTo>
                    <a:pt x="277" y="3"/>
                  </a:lnTo>
                  <a:lnTo>
                    <a:pt x="243" y="1"/>
                  </a:lnTo>
                  <a:lnTo>
                    <a:pt x="210" y="0"/>
                  </a:lnTo>
                  <a:lnTo>
                    <a:pt x="172" y="1"/>
                  </a:lnTo>
                  <a:lnTo>
                    <a:pt x="133" y="4"/>
                  </a:lnTo>
                  <a:lnTo>
                    <a:pt x="113" y="7"/>
                  </a:lnTo>
                  <a:lnTo>
                    <a:pt x="94" y="11"/>
                  </a:lnTo>
                  <a:lnTo>
                    <a:pt x="76" y="14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5" y="19"/>
                  </a:lnTo>
                  <a:lnTo>
                    <a:pt x="52" y="20"/>
                  </a:lnTo>
                  <a:lnTo>
                    <a:pt x="48" y="21"/>
                  </a:lnTo>
                  <a:lnTo>
                    <a:pt x="44" y="22"/>
                  </a:lnTo>
                  <a:lnTo>
                    <a:pt x="43" y="24"/>
                  </a:lnTo>
                  <a:lnTo>
                    <a:pt x="40" y="24"/>
                  </a:lnTo>
                  <a:lnTo>
                    <a:pt x="35" y="26"/>
                  </a:lnTo>
                  <a:lnTo>
                    <a:pt x="31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19" y="33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7" y="43"/>
                  </a:lnTo>
                  <a:lnTo>
                    <a:pt x="5" y="46"/>
                  </a:lnTo>
                  <a:lnTo>
                    <a:pt x="4" y="47"/>
                  </a:lnTo>
                  <a:lnTo>
                    <a:pt x="4" y="48"/>
                  </a:lnTo>
                  <a:lnTo>
                    <a:pt x="2" y="50"/>
                  </a:lnTo>
                  <a:lnTo>
                    <a:pt x="1" y="52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8" y="63"/>
                  </a:lnTo>
                  <a:lnTo>
                    <a:pt x="22" y="68"/>
                  </a:lnTo>
                  <a:lnTo>
                    <a:pt x="43" y="74"/>
                  </a:lnTo>
                  <a:lnTo>
                    <a:pt x="67" y="78"/>
                  </a:lnTo>
                  <a:lnTo>
                    <a:pt x="96" y="84"/>
                  </a:lnTo>
                  <a:lnTo>
                    <a:pt x="131" y="87"/>
                  </a:lnTo>
                  <a:lnTo>
                    <a:pt x="168" y="90"/>
                  </a:lnTo>
                  <a:lnTo>
                    <a:pt x="210" y="90"/>
                  </a:lnTo>
                  <a:lnTo>
                    <a:pt x="251" y="90"/>
                  </a:lnTo>
                  <a:lnTo>
                    <a:pt x="289" y="87"/>
                  </a:lnTo>
                  <a:lnTo>
                    <a:pt x="323" y="84"/>
                  </a:lnTo>
                  <a:lnTo>
                    <a:pt x="353" y="78"/>
                  </a:lnTo>
                  <a:lnTo>
                    <a:pt x="377" y="74"/>
                  </a:lnTo>
                  <a:lnTo>
                    <a:pt x="398" y="68"/>
                  </a:lnTo>
                  <a:lnTo>
                    <a:pt x="412" y="62"/>
                  </a:lnTo>
                  <a:lnTo>
                    <a:pt x="42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dirty="0"/>
            </a:p>
          </p:txBody>
        </p:sp>
        <p:sp>
          <p:nvSpPr>
            <p:cNvPr id="63" name="Forme libre 501">
              <a:extLst>
                <a:ext uri="{FF2B5EF4-FFF2-40B4-BE49-F238E27FC236}">
                  <a16:creationId xmlns:a16="http://schemas.microsoft.com/office/drawing/2014/main" id="{DBE218E2-EA47-43F9-AF50-BC58701E5E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03363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7 h 75"/>
                <a:gd name="T10" fmla="*/ 67 w 421"/>
                <a:gd name="T11" fmla="*/ 62 h 75"/>
                <a:gd name="T12" fmla="*/ 97 w 421"/>
                <a:gd name="T13" fmla="*/ 68 h 75"/>
                <a:gd name="T14" fmla="*/ 130 w 421"/>
                <a:gd name="T15" fmla="*/ 71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1 h 75"/>
                <a:gd name="T24" fmla="*/ 325 w 421"/>
                <a:gd name="T25" fmla="*/ 68 h 75"/>
                <a:gd name="T26" fmla="*/ 355 w 421"/>
                <a:gd name="T27" fmla="*/ 62 h 75"/>
                <a:gd name="T28" fmla="*/ 379 w 421"/>
                <a:gd name="T29" fmla="*/ 57 h 75"/>
                <a:gd name="T30" fmla="*/ 399 w 421"/>
                <a:gd name="T31" fmla="*/ 52 h 75"/>
                <a:gd name="T32" fmla="*/ 414 w 421"/>
                <a:gd name="T33" fmla="*/ 46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8 h 75"/>
                <a:gd name="T42" fmla="*/ 386 w 421"/>
                <a:gd name="T43" fmla="*/ 12 h 75"/>
                <a:gd name="T44" fmla="*/ 373 w 421"/>
                <a:gd name="T45" fmla="*/ 14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8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8 h 75"/>
                <a:gd name="T74" fmla="*/ 10 w 421"/>
                <a:gd name="T75" fmla="*/ 4 h 75"/>
                <a:gd name="T76" fmla="*/ 0 w 421"/>
                <a:gd name="T77" fmla="*/ 0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7"/>
                  </a:lnTo>
                  <a:lnTo>
                    <a:pt x="67" y="62"/>
                  </a:lnTo>
                  <a:lnTo>
                    <a:pt x="97" y="68"/>
                  </a:lnTo>
                  <a:lnTo>
                    <a:pt x="130" y="71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1"/>
                  </a:lnTo>
                  <a:lnTo>
                    <a:pt x="325" y="68"/>
                  </a:lnTo>
                  <a:lnTo>
                    <a:pt x="355" y="62"/>
                  </a:lnTo>
                  <a:lnTo>
                    <a:pt x="379" y="57"/>
                  </a:lnTo>
                  <a:lnTo>
                    <a:pt x="399" y="52"/>
                  </a:lnTo>
                  <a:lnTo>
                    <a:pt x="414" y="46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8"/>
                  </a:lnTo>
                  <a:lnTo>
                    <a:pt x="386" y="12"/>
                  </a:lnTo>
                  <a:lnTo>
                    <a:pt x="373" y="14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8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8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dirty="0"/>
            </a:p>
          </p:txBody>
        </p:sp>
        <p:sp>
          <p:nvSpPr>
            <p:cNvPr id="64" name="Forme libre 502">
              <a:extLst>
                <a:ext uri="{FF2B5EF4-FFF2-40B4-BE49-F238E27FC236}">
                  <a16:creationId xmlns:a16="http://schemas.microsoft.com/office/drawing/2014/main" id="{FB53FF3C-7C81-42D7-820B-328F83511B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74800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8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8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1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8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8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dirty="0"/>
            </a:p>
          </p:txBody>
        </p:sp>
        <p:sp>
          <p:nvSpPr>
            <p:cNvPr id="65" name="Forme libre 503">
              <a:extLst>
                <a:ext uri="{FF2B5EF4-FFF2-40B4-BE49-F238E27FC236}">
                  <a16:creationId xmlns:a16="http://schemas.microsoft.com/office/drawing/2014/main" id="{B2AFC166-3690-491C-BE8E-D33917F47E7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50988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7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7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dirty="0"/>
            </a:p>
          </p:txBody>
        </p:sp>
        <p:sp>
          <p:nvSpPr>
            <p:cNvPr id="66" name="Forme libre 504">
              <a:extLst>
                <a:ext uri="{FF2B5EF4-FFF2-40B4-BE49-F238E27FC236}">
                  <a16:creationId xmlns:a16="http://schemas.microsoft.com/office/drawing/2014/main" id="{9740A41F-89FD-44D8-9D1F-332E7D538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27175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8 h 75"/>
                <a:gd name="T10" fmla="*/ 67 w 421"/>
                <a:gd name="T11" fmla="*/ 63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3 h 75"/>
                <a:gd name="T28" fmla="*/ 379 w 421"/>
                <a:gd name="T29" fmla="*/ 58 h 75"/>
                <a:gd name="T30" fmla="*/ 399 w 421"/>
                <a:gd name="T31" fmla="*/ 52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4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8"/>
                  </a:lnTo>
                  <a:lnTo>
                    <a:pt x="67" y="63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3"/>
                  </a:lnTo>
                  <a:lnTo>
                    <a:pt x="379" y="58"/>
                  </a:lnTo>
                  <a:lnTo>
                    <a:pt x="399" y="52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fr-FR" dirty="0"/>
            </a:p>
          </p:txBody>
        </p:sp>
      </p:grpSp>
      <p:pic>
        <p:nvPicPr>
          <p:cNvPr id="80" name="Picture 2">
            <a:extLst>
              <a:ext uri="{FF2B5EF4-FFF2-40B4-BE49-F238E27FC236}">
                <a16:creationId xmlns:a16="http://schemas.microsoft.com/office/drawing/2014/main" id="{54334448-1FF6-BABE-332E-13FC30137D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1" y="6316610"/>
            <a:ext cx="1031138" cy="548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F9E5BDF-7D01-78B3-811C-DAC0D8BA0DBD}"/>
              </a:ext>
            </a:extLst>
          </p:cNvPr>
          <p:cNvSpPr/>
          <p:nvPr/>
        </p:nvSpPr>
        <p:spPr>
          <a:xfrm>
            <a:off x="0" y="1179028"/>
            <a:ext cx="1951907" cy="4926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5647B832-A961-E53F-CE41-57E32FE920EA}"/>
              </a:ext>
            </a:extLst>
          </p:cNvPr>
          <p:cNvSpPr/>
          <p:nvPr/>
        </p:nvSpPr>
        <p:spPr>
          <a:xfrm>
            <a:off x="1886168" y="1179028"/>
            <a:ext cx="1951907" cy="4926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3E70A118-5101-1C1B-AF0D-07761648462C}"/>
              </a:ext>
            </a:extLst>
          </p:cNvPr>
          <p:cNvSpPr/>
          <p:nvPr/>
        </p:nvSpPr>
        <p:spPr>
          <a:xfrm>
            <a:off x="3786589" y="1203939"/>
            <a:ext cx="1951907" cy="4926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9976E6C3-6951-D3C4-8A62-885195579BAE}"/>
              </a:ext>
            </a:extLst>
          </p:cNvPr>
          <p:cNvSpPr/>
          <p:nvPr/>
        </p:nvSpPr>
        <p:spPr>
          <a:xfrm>
            <a:off x="5676860" y="1110099"/>
            <a:ext cx="1951907" cy="4926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A63B3C08-BFBA-C973-F12C-83C751F895B3}"/>
              </a:ext>
            </a:extLst>
          </p:cNvPr>
          <p:cNvSpPr/>
          <p:nvPr/>
        </p:nvSpPr>
        <p:spPr>
          <a:xfrm>
            <a:off x="7818531" y="1126943"/>
            <a:ext cx="1951907" cy="4926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ZoneTexte 95">
            <a:extLst>
              <a:ext uri="{FF2B5EF4-FFF2-40B4-BE49-F238E27FC236}">
                <a16:creationId xmlns:a16="http://schemas.microsoft.com/office/drawing/2014/main" id="{8B1EDCC4-B7AB-047D-C919-8AB79F0C4027}"/>
              </a:ext>
            </a:extLst>
          </p:cNvPr>
          <p:cNvSpPr txBox="1"/>
          <p:nvPr/>
        </p:nvSpPr>
        <p:spPr>
          <a:xfrm>
            <a:off x="0" y="6528266"/>
            <a:ext cx="12191999" cy="362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900"/>
              </a:lnSpc>
            </a:pPr>
            <a:r>
              <a:rPr lang="fr-FR" sz="3000" b="1" dirty="0">
                <a:solidFill>
                  <a:srgbClr val="0D8295"/>
                </a:solidFill>
                <a:cs typeface="Segoe UI" panose="020B0502040204020203" pitchFamily="34" charset="0"/>
              </a:rPr>
              <a:t>Permettent de créer un cahier des charges</a:t>
            </a:r>
          </a:p>
        </p:txBody>
      </p:sp>
      <p:sp>
        <p:nvSpPr>
          <p:cNvPr id="10" name="Accolade fermante 9">
            <a:extLst>
              <a:ext uri="{FF2B5EF4-FFF2-40B4-BE49-F238E27FC236}">
                <a16:creationId xmlns:a16="http://schemas.microsoft.com/office/drawing/2014/main" id="{44068952-7FDB-AF1D-932A-A5606D5BDF5D}"/>
              </a:ext>
            </a:extLst>
          </p:cNvPr>
          <p:cNvSpPr/>
          <p:nvPr/>
        </p:nvSpPr>
        <p:spPr>
          <a:xfrm rot="5400000">
            <a:off x="5522443" y="413851"/>
            <a:ext cx="583629" cy="11495131"/>
          </a:xfrm>
          <a:prstGeom prst="rightBrace">
            <a:avLst>
              <a:gd name="adj1" fmla="val 141209"/>
              <a:gd name="adj2" fmla="val 50000"/>
            </a:avLst>
          </a:prstGeom>
          <a:ln w="57150">
            <a:solidFill>
              <a:srgbClr val="CB7A0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256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3" grpId="0" animBg="1"/>
      <p:bldP spid="44" grpId="0" animBg="1"/>
      <p:bldP spid="45" grpId="0" animBg="1"/>
      <p:bldP spid="46" grpId="0" animBg="1"/>
      <p:bldP spid="4" grpId="0"/>
      <p:bldP spid="51" grpId="0"/>
      <p:bldP spid="72" grpId="0" animBg="1"/>
      <p:bldP spid="3" grpId="0"/>
      <p:bldP spid="77" grpId="0" animBg="1"/>
      <p:bldP spid="82" grpId="0"/>
      <p:bldP spid="83" grpId="0"/>
      <p:bldP spid="90" grpId="0" animBg="1"/>
      <p:bldP spid="91" grpId="0" animBg="1"/>
      <p:bldP spid="92" grpId="0" animBg="1"/>
      <p:bldP spid="47" grpId="0"/>
      <p:bldP spid="48" grpId="0"/>
      <p:bldP spid="49" grpId="0"/>
      <p:bldP spid="50" grpId="0"/>
      <p:bldP spid="52" grpId="0" animBg="1"/>
      <p:bldP spid="56" grpId="0"/>
      <p:bldP spid="57" grpId="0"/>
      <p:bldP spid="73" grpId="0"/>
      <p:bldP spid="75" grpId="0"/>
      <p:bldP spid="5" grpId="0" animBg="1"/>
      <p:bldP spid="5" grpId="1" animBg="1"/>
      <p:bldP spid="84" grpId="0" animBg="1"/>
      <p:bldP spid="84" grpId="1" animBg="1"/>
      <p:bldP spid="93" grpId="0" animBg="1"/>
      <p:bldP spid="93" grpId="1" animBg="1"/>
      <p:bldP spid="94" grpId="0" animBg="1"/>
      <p:bldP spid="94" grpId="1" animBg="1"/>
      <p:bldP spid="95" grpId="0" animBg="1"/>
      <p:bldP spid="95" grpId="1" animBg="1"/>
      <p:bldP spid="96" grpId="0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4F9BD04F-F710-8A4C-341F-2342078E40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105775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69802124-81B7-5F5C-FE4E-4805D698F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0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re 1">
            <a:extLst>
              <a:ext uri="{FF2B5EF4-FFF2-40B4-BE49-F238E27FC236}">
                <a16:creationId xmlns:a16="http://schemas.microsoft.com/office/drawing/2014/main" id="{1045BF9F-FEB8-91C6-E1BE-C9886599F335}"/>
              </a:ext>
            </a:extLst>
          </p:cNvPr>
          <p:cNvSpPr txBox="1">
            <a:spLocks/>
          </p:cNvSpPr>
          <p:nvPr/>
        </p:nvSpPr>
        <p:spPr>
          <a:xfrm>
            <a:off x="4086224" y="222469"/>
            <a:ext cx="4019551" cy="3877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/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Cahier des charges</a:t>
            </a:r>
            <a:endParaRPr lang="fr-FR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18080F-EA40-CA7B-0C40-C10F384D4E36}"/>
              </a:ext>
            </a:extLst>
          </p:cNvPr>
          <p:cNvSpPr/>
          <p:nvPr/>
        </p:nvSpPr>
        <p:spPr>
          <a:xfrm>
            <a:off x="2811836" y="1369965"/>
            <a:ext cx="8608996" cy="65248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900"/>
              </a:lnSpc>
            </a:pPr>
            <a:r>
              <a:rPr lang="fr-FR" sz="3000" b="1" dirty="0">
                <a:solidFill>
                  <a:srgbClr val="CB7A09"/>
                </a:solidFill>
                <a:cs typeface="Segoe UI" panose="020B0502040204020203" pitchFamily="34" charset="0"/>
              </a:rPr>
              <a:t>Points généraux : </a:t>
            </a:r>
          </a:p>
          <a:p>
            <a:pPr algn="just" rtl="0">
              <a:lnSpc>
                <a:spcPts val="1900"/>
              </a:lnSpc>
            </a:pPr>
            <a:endParaRPr lang="fr-FR" sz="2200" b="1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2 régions : le Rohan et le </a:t>
            </a:r>
            <a:r>
              <a:rPr lang="fr-FR" sz="2200" dirty="0" err="1">
                <a:solidFill>
                  <a:srgbClr val="0D8295"/>
                </a:solidFill>
                <a:cs typeface="Segoe UI" panose="020B0502040204020203" pitchFamily="34" charset="0"/>
              </a:rPr>
              <a:t>Rhovanion</a:t>
            </a:r>
            <a:endParaRPr lang="fr-FR" sz="2200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sz="2200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2 années pour le Rohan</a:t>
            </a:r>
          </a:p>
          <a:p>
            <a:pPr algn="just" rtl="0">
              <a:lnSpc>
                <a:spcPts val="1900"/>
              </a:lnSpc>
            </a:pPr>
            <a:endParaRPr lang="fr-FR" dirty="0">
              <a:cs typeface="Segoe UI" panose="020B0502040204020203" pitchFamily="34" charset="0"/>
            </a:endParaRPr>
          </a:p>
          <a:p>
            <a:pPr algn="just" rtl="0">
              <a:lnSpc>
                <a:spcPts val="1900"/>
              </a:lnSpc>
            </a:pPr>
            <a:endParaRPr lang="fr-FR" dirty="0">
              <a:cs typeface="Segoe UI" panose="020B0502040204020203" pitchFamily="34" charset="0"/>
            </a:endParaRPr>
          </a:p>
          <a:p>
            <a:pPr algn="just">
              <a:lnSpc>
                <a:spcPts val="1900"/>
              </a:lnSpc>
            </a:pPr>
            <a:endParaRPr lang="fr-FR" sz="3000" b="1" dirty="0">
              <a:solidFill>
                <a:srgbClr val="CB7A09"/>
              </a:solidFill>
              <a:cs typeface="Segoe UI" panose="020B0502040204020203" pitchFamily="34" charset="0"/>
            </a:endParaRPr>
          </a:p>
          <a:p>
            <a:pPr algn="just">
              <a:lnSpc>
                <a:spcPts val="1900"/>
              </a:lnSpc>
            </a:pPr>
            <a:r>
              <a:rPr lang="fr-FR" sz="3000" b="1" dirty="0">
                <a:solidFill>
                  <a:srgbClr val="CB7A09"/>
                </a:solidFill>
                <a:cs typeface="Segoe UI" panose="020B0502040204020203" pitchFamily="34" charset="0"/>
              </a:rPr>
              <a:t>Points spécifiques à la filière bois :</a:t>
            </a:r>
          </a:p>
          <a:p>
            <a:pPr algn="just">
              <a:lnSpc>
                <a:spcPts val="1900"/>
              </a:lnSpc>
            </a:pPr>
            <a:r>
              <a:rPr lang="fr-FR" sz="2200" dirty="0">
                <a:solidFill>
                  <a:srgbClr val="CB7A09"/>
                </a:solidFill>
                <a:cs typeface="Segoe UI" panose="020B0502040204020203" pitchFamily="34" charset="0"/>
              </a:rPr>
              <a:t> </a:t>
            </a: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Distinction bois certifié / bois non-certifié</a:t>
            </a: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sz="2200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Distinction bois feuillu / bois résineux</a:t>
            </a: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sz="2200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Connaissance des différentes transformations et consommations sur la filière bois</a:t>
            </a: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sz="2200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Connaître ce qui est exporté du </a:t>
            </a:r>
            <a:r>
              <a:rPr lang="fr-FR" sz="2200" dirty="0" err="1">
                <a:solidFill>
                  <a:srgbClr val="0D8295"/>
                </a:solidFill>
                <a:cs typeface="Segoe UI" panose="020B0502040204020203" pitchFamily="34" charset="0"/>
              </a:rPr>
              <a:t>Rhovanion</a:t>
            </a:r>
            <a:endParaRPr lang="fr-FR" sz="2200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sz="2200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Représenter économiquement la filière</a:t>
            </a: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</p:txBody>
      </p:sp>
      <p:sp>
        <p:nvSpPr>
          <p:cNvPr id="12" name="Losange 11">
            <a:extLst>
              <a:ext uri="{FF2B5EF4-FFF2-40B4-BE49-F238E27FC236}">
                <a16:creationId xmlns:a16="http://schemas.microsoft.com/office/drawing/2014/main" id="{C0B1ED5B-DAEF-51A1-EFFC-A233AACD33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0612547" y="5289914"/>
            <a:ext cx="3541486" cy="3541486"/>
          </a:xfrm>
          <a:prstGeom prst="diamond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13" name="Losange 12">
            <a:extLst>
              <a:ext uri="{FF2B5EF4-FFF2-40B4-BE49-F238E27FC236}">
                <a16:creationId xmlns:a16="http://schemas.microsoft.com/office/drawing/2014/main" id="{C0090B23-5269-290E-6EF2-4F445AC47D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3499035">
            <a:off x="10766607" y="6212483"/>
            <a:ext cx="2573510" cy="1138418"/>
          </a:xfrm>
          <a:prstGeom prst="diamond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5589922D-4DCC-9995-4810-04E76830AC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9435" y="1062964"/>
            <a:ext cx="728039" cy="744461"/>
          </a:xfrm>
          <a:prstGeom prst="rect">
            <a:avLst/>
          </a:prstGeom>
        </p:spPr>
      </p:pic>
      <p:grpSp>
        <p:nvGrpSpPr>
          <p:cNvPr id="26" name="Groupe 25">
            <a:extLst>
              <a:ext uri="{FF2B5EF4-FFF2-40B4-BE49-F238E27FC236}">
                <a16:creationId xmlns:a16="http://schemas.microsoft.com/office/drawing/2014/main" id="{9B68D845-557C-F8E9-B2F7-9C1B91E4E284}"/>
              </a:ext>
            </a:extLst>
          </p:cNvPr>
          <p:cNvGrpSpPr/>
          <p:nvPr/>
        </p:nvGrpSpPr>
        <p:grpSpPr>
          <a:xfrm>
            <a:off x="-296713" y="575426"/>
            <a:ext cx="2548624" cy="7808720"/>
            <a:chOff x="-296713" y="575426"/>
            <a:chExt cx="2548624" cy="7808720"/>
          </a:xfrm>
        </p:grpSpPr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D3EE15D2-5785-FF8A-2768-126F800FCAF9}"/>
                </a:ext>
              </a:extLst>
            </p:cNvPr>
            <p:cNvGrpSpPr/>
            <p:nvPr/>
          </p:nvGrpSpPr>
          <p:grpSpPr>
            <a:xfrm>
              <a:off x="-296713" y="623575"/>
              <a:ext cx="2548624" cy="7760571"/>
              <a:chOff x="-289361" y="791050"/>
              <a:chExt cx="2548624" cy="7575206"/>
            </a:xfrm>
          </p:grpSpPr>
          <p:pic>
            <p:nvPicPr>
              <p:cNvPr id="30" name="Image 29">
                <a:extLst>
                  <a:ext uri="{FF2B5EF4-FFF2-40B4-BE49-F238E27FC236}">
                    <a16:creationId xmlns:a16="http://schemas.microsoft.com/office/drawing/2014/main" id="{C7F0296F-A36D-79B6-4493-18792123B8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" y="823328"/>
                <a:ext cx="1654826" cy="2730638"/>
              </a:xfrm>
              <a:prstGeom prst="rect">
                <a:avLst/>
              </a:prstGeom>
            </p:spPr>
          </p:pic>
          <p:sp>
            <p:nvSpPr>
              <p:cNvPr id="31" name="Trapèze 42">
                <a:extLst>
                  <a:ext uri="{FF2B5EF4-FFF2-40B4-BE49-F238E27FC236}">
                    <a16:creationId xmlns:a16="http://schemas.microsoft.com/office/drawing/2014/main" id="{7ECE0D7D-C9A8-CFAC-B868-7B9EE90F617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 rot="5400000">
                <a:off x="-1445587" y="4327683"/>
                <a:ext cx="4546000" cy="1654826"/>
              </a:xfrm>
              <a:prstGeom prst="trapezoid">
                <a:avLst>
                  <a:gd name="adj" fmla="val 36891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FR" dirty="0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B341BFE7-6D98-E159-4544-671A712C720F}"/>
                  </a:ext>
                </a:extLst>
              </p:cNvPr>
              <p:cNvSpPr/>
              <p:nvPr/>
            </p:nvSpPr>
            <p:spPr>
              <a:xfrm rot="20202631">
                <a:off x="-289361" y="5927859"/>
                <a:ext cx="2548624" cy="24383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3" name="Picture 2">
                <a:extLst>
                  <a:ext uri="{FF2B5EF4-FFF2-40B4-BE49-F238E27FC236}">
                    <a16:creationId xmlns:a16="http://schemas.microsoft.com/office/drawing/2014/main" id="{B8EDEA38-037D-95A1-5821-7439B75B61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3197" y="6015062"/>
                <a:ext cx="1441630" cy="7666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98BE6E08-37FD-8A36-A4B9-FAFBF8807BEA}"/>
                  </a:ext>
                </a:extLst>
              </p:cNvPr>
              <p:cNvSpPr/>
              <p:nvPr/>
            </p:nvSpPr>
            <p:spPr>
              <a:xfrm rot="17425186">
                <a:off x="969842" y="517685"/>
                <a:ext cx="384342" cy="13447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3B653B3E-C314-71FD-8402-254F25A2821C}"/>
                  </a:ext>
                </a:extLst>
              </p:cNvPr>
              <p:cNvSpPr/>
              <p:nvPr/>
            </p:nvSpPr>
            <p:spPr>
              <a:xfrm rot="16200000">
                <a:off x="1025692" y="481372"/>
                <a:ext cx="427791" cy="10471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C4D68D0-9252-E474-ABB1-2B5E4F277932}"/>
                </a:ext>
              </a:extLst>
            </p:cNvPr>
            <p:cNvSpPr/>
            <p:nvPr/>
          </p:nvSpPr>
          <p:spPr>
            <a:xfrm rot="17425186">
              <a:off x="518603" y="276405"/>
              <a:ext cx="156339" cy="13447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9E175F8-3CC5-45FE-B8F7-15FB622E4E93}"/>
                </a:ext>
              </a:extLst>
            </p:cNvPr>
            <p:cNvSpPr/>
            <p:nvPr/>
          </p:nvSpPr>
          <p:spPr>
            <a:xfrm rot="16508873">
              <a:off x="245898" y="365043"/>
              <a:ext cx="266926" cy="6876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0" name="Image 19">
            <a:extLst>
              <a:ext uri="{FF2B5EF4-FFF2-40B4-BE49-F238E27FC236}">
                <a16:creationId xmlns:a16="http://schemas.microsoft.com/office/drawing/2014/main" id="{2D9B7200-118C-DCBF-AAA9-81698671CA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00764" y="2883213"/>
            <a:ext cx="1029608" cy="75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8807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0A610434-D6E9-ADBD-8A16-1877069358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5967" y="1444950"/>
            <a:ext cx="5024743" cy="4890152"/>
          </a:xfrm>
          <a:prstGeom prst="rect">
            <a:avLst/>
          </a:prstGeom>
        </p:spPr>
      </p:pic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4F9BD04F-F710-8A4C-341F-2342078E40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105775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69802124-81B7-5F5C-FE4E-4805D698F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0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re 1">
            <a:extLst>
              <a:ext uri="{FF2B5EF4-FFF2-40B4-BE49-F238E27FC236}">
                <a16:creationId xmlns:a16="http://schemas.microsoft.com/office/drawing/2014/main" id="{1045BF9F-FEB8-91C6-E1BE-C9886599F335}"/>
              </a:ext>
            </a:extLst>
          </p:cNvPr>
          <p:cNvSpPr txBox="1">
            <a:spLocks/>
          </p:cNvSpPr>
          <p:nvPr/>
        </p:nvSpPr>
        <p:spPr>
          <a:xfrm>
            <a:off x="4086224" y="222469"/>
            <a:ext cx="4019551" cy="3877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/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Quel outil ?</a:t>
            </a:r>
            <a:endParaRPr lang="fr-FR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Losange 11">
            <a:extLst>
              <a:ext uri="{FF2B5EF4-FFF2-40B4-BE49-F238E27FC236}">
                <a16:creationId xmlns:a16="http://schemas.microsoft.com/office/drawing/2014/main" id="{C0B1ED5B-DAEF-51A1-EFFC-A233AACD33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0612547" y="5289914"/>
            <a:ext cx="3541486" cy="3541486"/>
          </a:xfrm>
          <a:prstGeom prst="diamond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13" name="Losange 12">
            <a:extLst>
              <a:ext uri="{FF2B5EF4-FFF2-40B4-BE49-F238E27FC236}">
                <a16:creationId xmlns:a16="http://schemas.microsoft.com/office/drawing/2014/main" id="{C0090B23-5269-290E-6EF2-4F445AC47D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3499035">
            <a:off x="10766607" y="6212483"/>
            <a:ext cx="2573510" cy="1138418"/>
          </a:xfrm>
          <a:prstGeom prst="diamond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9B68D845-557C-F8E9-B2F7-9C1B91E4E284}"/>
              </a:ext>
            </a:extLst>
          </p:cNvPr>
          <p:cNvGrpSpPr/>
          <p:nvPr/>
        </p:nvGrpSpPr>
        <p:grpSpPr>
          <a:xfrm>
            <a:off x="-296713" y="575426"/>
            <a:ext cx="2548624" cy="7808720"/>
            <a:chOff x="-296713" y="575426"/>
            <a:chExt cx="2548624" cy="7808720"/>
          </a:xfrm>
        </p:grpSpPr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D3EE15D2-5785-FF8A-2768-126F800FCAF9}"/>
                </a:ext>
              </a:extLst>
            </p:cNvPr>
            <p:cNvGrpSpPr/>
            <p:nvPr/>
          </p:nvGrpSpPr>
          <p:grpSpPr>
            <a:xfrm>
              <a:off x="-296713" y="623575"/>
              <a:ext cx="2548624" cy="7760571"/>
              <a:chOff x="-289361" y="791050"/>
              <a:chExt cx="2548624" cy="7575206"/>
            </a:xfrm>
          </p:grpSpPr>
          <p:pic>
            <p:nvPicPr>
              <p:cNvPr id="30" name="Image 29">
                <a:extLst>
                  <a:ext uri="{FF2B5EF4-FFF2-40B4-BE49-F238E27FC236}">
                    <a16:creationId xmlns:a16="http://schemas.microsoft.com/office/drawing/2014/main" id="{C7F0296F-A36D-79B6-4493-18792123B8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" y="823328"/>
                <a:ext cx="1654826" cy="2730638"/>
              </a:xfrm>
              <a:prstGeom prst="rect">
                <a:avLst/>
              </a:prstGeom>
            </p:spPr>
          </p:pic>
          <p:sp>
            <p:nvSpPr>
              <p:cNvPr id="31" name="Trapèze 42">
                <a:extLst>
                  <a:ext uri="{FF2B5EF4-FFF2-40B4-BE49-F238E27FC236}">
                    <a16:creationId xmlns:a16="http://schemas.microsoft.com/office/drawing/2014/main" id="{7ECE0D7D-C9A8-CFAC-B868-7B9EE90F617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 rot="5400000">
                <a:off x="-1445587" y="4327683"/>
                <a:ext cx="4546000" cy="1654826"/>
              </a:xfrm>
              <a:prstGeom prst="trapezoid">
                <a:avLst>
                  <a:gd name="adj" fmla="val 36891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FR" dirty="0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B341BFE7-6D98-E159-4544-671A712C720F}"/>
                  </a:ext>
                </a:extLst>
              </p:cNvPr>
              <p:cNvSpPr/>
              <p:nvPr/>
            </p:nvSpPr>
            <p:spPr>
              <a:xfrm rot="20202631">
                <a:off x="-289361" y="5927859"/>
                <a:ext cx="2548624" cy="24383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3" name="Picture 2">
                <a:extLst>
                  <a:ext uri="{FF2B5EF4-FFF2-40B4-BE49-F238E27FC236}">
                    <a16:creationId xmlns:a16="http://schemas.microsoft.com/office/drawing/2014/main" id="{B8EDEA38-037D-95A1-5821-7439B75B61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3197" y="6015062"/>
                <a:ext cx="1441630" cy="7666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98BE6E08-37FD-8A36-A4B9-FAFBF8807BEA}"/>
                  </a:ext>
                </a:extLst>
              </p:cNvPr>
              <p:cNvSpPr/>
              <p:nvPr/>
            </p:nvSpPr>
            <p:spPr>
              <a:xfrm rot="17425186">
                <a:off x="969842" y="517685"/>
                <a:ext cx="384342" cy="13447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3B653B3E-C314-71FD-8402-254F25A2821C}"/>
                  </a:ext>
                </a:extLst>
              </p:cNvPr>
              <p:cNvSpPr/>
              <p:nvPr/>
            </p:nvSpPr>
            <p:spPr>
              <a:xfrm rot="16200000">
                <a:off x="1025692" y="481372"/>
                <a:ext cx="427791" cy="10471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C4D68D0-9252-E474-ABB1-2B5E4F277932}"/>
                </a:ext>
              </a:extLst>
            </p:cNvPr>
            <p:cNvSpPr/>
            <p:nvPr/>
          </p:nvSpPr>
          <p:spPr>
            <a:xfrm rot="17425186">
              <a:off x="518603" y="276405"/>
              <a:ext cx="156339" cy="13447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9E175F8-3CC5-45FE-B8F7-15FB622E4E93}"/>
                </a:ext>
              </a:extLst>
            </p:cNvPr>
            <p:cNvSpPr/>
            <p:nvPr/>
          </p:nvSpPr>
          <p:spPr>
            <a:xfrm rot="16508873">
              <a:off x="245898" y="365043"/>
              <a:ext cx="266926" cy="6876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2" name="Picture 2">
            <a:extLst>
              <a:ext uri="{FF2B5EF4-FFF2-40B4-BE49-F238E27FC236}">
                <a16:creationId xmlns:a16="http://schemas.microsoft.com/office/drawing/2014/main" id="{881E3083-602A-F493-49CF-4DF49C99C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137" y="2567957"/>
            <a:ext cx="2821055" cy="1536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3F87FAF4-C3D4-6814-913F-829DA0AFA307}"/>
              </a:ext>
            </a:extLst>
          </p:cNvPr>
          <p:cNvSpPr txBox="1"/>
          <p:nvPr/>
        </p:nvSpPr>
        <p:spPr>
          <a:xfrm>
            <a:off x="9138847" y="4064962"/>
            <a:ext cx="187406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400" b="1" dirty="0">
                <a:solidFill>
                  <a:srgbClr val="0D82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Loupe à meilleur</a:t>
            </a: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3400" b="1" dirty="0">
                <a:solidFill>
                  <a:srgbClr val="0D82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outil</a:t>
            </a:r>
            <a:endParaRPr lang="en-GB" sz="3400" b="1" dirty="0">
              <a:solidFill>
                <a:srgbClr val="0D82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148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9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4F9BD04F-F710-8A4C-341F-2342078E40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105775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69802124-81B7-5F5C-FE4E-4805D698F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0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re 1">
            <a:extLst>
              <a:ext uri="{FF2B5EF4-FFF2-40B4-BE49-F238E27FC236}">
                <a16:creationId xmlns:a16="http://schemas.microsoft.com/office/drawing/2014/main" id="{1045BF9F-FEB8-91C6-E1BE-C9886599F335}"/>
              </a:ext>
            </a:extLst>
          </p:cNvPr>
          <p:cNvSpPr txBox="1">
            <a:spLocks/>
          </p:cNvSpPr>
          <p:nvPr/>
        </p:nvSpPr>
        <p:spPr>
          <a:xfrm>
            <a:off x="4086224" y="222469"/>
            <a:ext cx="4019551" cy="3877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/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Cahier des charges</a:t>
            </a:r>
            <a:endParaRPr lang="fr-FR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18080F-EA40-CA7B-0C40-C10F384D4E36}"/>
              </a:ext>
            </a:extLst>
          </p:cNvPr>
          <p:cNvSpPr/>
          <p:nvPr/>
        </p:nvSpPr>
        <p:spPr>
          <a:xfrm>
            <a:off x="2811836" y="1369965"/>
            <a:ext cx="8608996" cy="65248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900"/>
              </a:lnSpc>
            </a:pPr>
            <a:r>
              <a:rPr lang="fr-FR" sz="3000" b="1" dirty="0">
                <a:solidFill>
                  <a:srgbClr val="CB7A09"/>
                </a:solidFill>
                <a:cs typeface="Segoe UI" panose="020B0502040204020203" pitchFamily="34" charset="0"/>
              </a:rPr>
              <a:t>Points généraux : </a:t>
            </a:r>
          </a:p>
          <a:p>
            <a:pPr algn="just" rtl="0">
              <a:lnSpc>
                <a:spcPts val="1900"/>
              </a:lnSpc>
            </a:pPr>
            <a:endParaRPr lang="fr-FR" sz="2200" b="1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2 régions : le Rohan et le </a:t>
            </a:r>
            <a:r>
              <a:rPr lang="fr-FR" sz="2200" dirty="0" err="1">
                <a:solidFill>
                  <a:srgbClr val="0D8295"/>
                </a:solidFill>
                <a:cs typeface="Segoe UI" panose="020B0502040204020203" pitchFamily="34" charset="0"/>
              </a:rPr>
              <a:t>Rhovanion</a:t>
            </a:r>
            <a:endParaRPr lang="fr-FR" sz="2200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sz="2200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2 années pour le Rohan</a:t>
            </a:r>
          </a:p>
          <a:p>
            <a:pPr algn="just" rtl="0">
              <a:lnSpc>
                <a:spcPts val="1900"/>
              </a:lnSpc>
            </a:pPr>
            <a:endParaRPr lang="fr-FR" dirty="0">
              <a:cs typeface="Segoe UI" panose="020B0502040204020203" pitchFamily="34" charset="0"/>
            </a:endParaRPr>
          </a:p>
          <a:p>
            <a:pPr algn="just" rtl="0">
              <a:lnSpc>
                <a:spcPts val="1900"/>
              </a:lnSpc>
            </a:pPr>
            <a:endParaRPr lang="fr-FR" dirty="0">
              <a:cs typeface="Segoe UI" panose="020B0502040204020203" pitchFamily="34" charset="0"/>
            </a:endParaRPr>
          </a:p>
          <a:p>
            <a:pPr algn="just">
              <a:lnSpc>
                <a:spcPts val="1900"/>
              </a:lnSpc>
            </a:pPr>
            <a:endParaRPr lang="fr-FR" sz="3000" b="1" dirty="0">
              <a:solidFill>
                <a:srgbClr val="CB7A09"/>
              </a:solidFill>
              <a:cs typeface="Segoe UI" panose="020B0502040204020203" pitchFamily="34" charset="0"/>
            </a:endParaRPr>
          </a:p>
          <a:p>
            <a:pPr algn="just">
              <a:lnSpc>
                <a:spcPts val="1900"/>
              </a:lnSpc>
            </a:pPr>
            <a:r>
              <a:rPr lang="fr-FR" sz="3000" b="1" dirty="0">
                <a:solidFill>
                  <a:srgbClr val="CB7A09"/>
                </a:solidFill>
                <a:cs typeface="Segoe UI" panose="020B0502040204020203" pitchFamily="34" charset="0"/>
              </a:rPr>
              <a:t>Points spécifiques à la filière bois :</a:t>
            </a:r>
          </a:p>
          <a:p>
            <a:pPr algn="just">
              <a:lnSpc>
                <a:spcPts val="1900"/>
              </a:lnSpc>
            </a:pPr>
            <a:r>
              <a:rPr lang="fr-FR" sz="2200" dirty="0">
                <a:solidFill>
                  <a:srgbClr val="CB7A09"/>
                </a:solidFill>
                <a:cs typeface="Segoe UI" panose="020B0502040204020203" pitchFamily="34" charset="0"/>
              </a:rPr>
              <a:t> </a:t>
            </a: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Distinction bois certifié / bois non-certifié</a:t>
            </a: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sz="2200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Distinction bois feuillu / bois résineux</a:t>
            </a: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sz="2200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Connaissance des différentes transformations et consommations sur la filière bois</a:t>
            </a: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sz="2200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Connaître ce qui est exporté du </a:t>
            </a:r>
            <a:r>
              <a:rPr lang="fr-FR" sz="2200" dirty="0" err="1">
                <a:solidFill>
                  <a:srgbClr val="0D8295"/>
                </a:solidFill>
                <a:cs typeface="Segoe UI" panose="020B0502040204020203" pitchFamily="34" charset="0"/>
              </a:rPr>
              <a:t>Rhovanion</a:t>
            </a:r>
            <a:endParaRPr lang="fr-FR" sz="2200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sz="2200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Représenter économiquement la filière</a:t>
            </a: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</p:txBody>
      </p:sp>
      <p:sp>
        <p:nvSpPr>
          <p:cNvPr id="12" name="Losange 11">
            <a:extLst>
              <a:ext uri="{FF2B5EF4-FFF2-40B4-BE49-F238E27FC236}">
                <a16:creationId xmlns:a16="http://schemas.microsoft.com/office/drawing/2014/main" id="{C0B1ED5B-DAEF-51A1-EFFC-A233AACD33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0612547" y="5289914"/>
            <a:ext cx="3541486" cy="3541486"/>
          </a:xfrm>
          <a:prstGeom prst="diamond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13" name="Losange 12">
            <a:extLst>
              <a:ext uri="{FF2B5EF4-FFF2-40B4-BE49-F238E27FC236}">
                <a16:creationId xmlns:a16="http://schemas.microsoft.com/office/drawing/2014/main" id="{C0090B23-5269-290E-6EF2-4F445AC47D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3499035">
            <a:off x="10766607" y="6212483"/>
            <a:ext cx="2573510" cy="1138418"/>
          </a:xfrm>
          <a:prstGeom prst="diamond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8DBF8997-367E-1BEF-1EF6-51E18BC9F6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0764" y="2883213"/>
            <a:ext cx="1029608" cy="754199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5589922D-4DCC-9995-4810-04E76830AC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9435" y="1062964"/>
            <a:ext cx="728039" cy="744461"/>
          </a:xfrm>
          <a:prstGeom prst="rect">
            <a:avLst/>
          </a:prstGeom>
        </p:spPr>
      </p:pic>
      <p:grpSp>
        <p:nvGrpSpPr>
          <p:cNvPr id="26" name="Groupe 25">
            <a:extLst>
              <a:ext uri="{FF2B5EF4-FFF2-40B4-BE49-F238E27FC236}">
                <a16:creationId xmlns:a16="http://schemas.microsoft.com/office/drawing/2014/main" id="{9B68D845-557C-F8E9-B2F7-9C1B91E4E284}"/>
              </a:ext>
            </a:extLst>
          </p:cNvPr>
          <p:cNvGrpSpPr/>
          <p:nvPr/>
        </p:nvGrpSpPr>
        <p:grpSpPr>
          <a:xfrm>
            <a:off x="-296713" y="575426"/>
            <a:ext cx="2548624" cy="7808720"/>
            <a:chOff x="-296713" y="575426"/>
            <a:chExt cx="2548624" cy="7808720"/>
          </a:xfrm>
        </p:grpSpPr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D3EE15D2-5785-FF8A-2768-126F800FCAF9}"/>
                </a:ext>
              </a:extLst>
            </p:cNvPr>
            <p:cNvGrpSpPr/>
            <p:nvPr/>
          </p:nvGrpSpPr>
          <p:grpSpPr>
            <a:xfrm>
              <a:off x="-296713" y="623575"/>
              <a:ext cx="2548624" cy="7760571"/>
              <a:chOff x="-289361" y="791050"/>
              <a:chExt cx="2548624" cy="7575206"/>
            </a:xfrm>
          </p:grpSpPr>
          <p:pic>
            <p:nvPicPr>
              <p:cNvPr id="30" name="Image 29">
                <a:extLst>
                  <a:ext uri="{FF2B5EF4-FFF2-40B4-BE49-F238E27FC236}">
                    <a16:creationId xmlns:a16="http://schemas.microsoft.com/office/drawing/2014/main" id="{C7F0296F-A36D-79B6-4493-18792123B8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" y="823328"/>
                <a:ext cx="1654826" cy="2730638"/>
              </a:xfrm>
              <a:prstGeom prst="rect">
                <a:avLst/>
              </a:prstGeom>
            </p:spPr>
          </p:pic>
          <p:sp>
            <p:nvSpPr>
              <p:cNvPr id="31" name="Trapèze 42">
                <a:extLst>
                  <a:ext uri="{FF2B5EF4-FFF2-40B4-BE49-F238E27FC236}">
                    <a16:creationId xmlns:a16="http://schemas.microsoft.com/office/drawing/2014/main" id="{7ECE0D7D-C9A8-CFAC-B868-7B9EE90F617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 rot="5400000">
                <a:off x="-1445587" y="4327683"/>
                <a:ext cx="4546000" cy="1654826"/>
              </a:xfrm>
              <a:prstGeom prst="trapezoid">
                <a:avLst>
                  <a:gd name="adj" fmla="val 36891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FR" dirty="0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B341BFE7-6D98-E159-4544-671A712C720F}"/>
                  </a:ext>
                </a:extLst>
              </p:cNvPr>
              <p:cNvSpPr/>
              <p:nvPr/>
            </p:nvSpPr>
            <p:spPr>
              <a:xfrm rot="20202631">
                <a:off x="-289361" y="5927859"/>
                <a:ext cx="2548624" cy="24383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3" name="Picture 2">
                <a:extLst>
                  <a:ext uri="{FF2B5EF4-FFF2-40B4-BE49-F238E27FC236}">
                    <a16:creationId xmlns:a16="http://schemas.microsoft.com/office/drawing/2014/main" id="{B8EDEA38-037D-95A1-5821-7439B75B61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3197" y="6015062"/>
                <a:ext cx="1441630" cy="7666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98BE6E08-37FD-8A36-A4B9-FAFBF8807BEA}"/>
                  </a:ext>
                </a:extLst>
              </p:cNvPr>
              <p:cNvSpPr/>
              <p:nvPr/>
            </p:nvSpPr>
            <p:spPr>
              <a:xfrm rot="17425186">
                <a:off x="969842" y="517685"/>
                <a:ext cx="384342" cy="13447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3B653B3E-C314-71FD-8402-254F25A2821C}"/>
                  </a:ext>
                </a:extLst>
              </p:cNvPr>
              <p:cNvSpPr/>
              <p:nvPr/>
            </p:nvSpPr>
            <p:spPr>
              <a:xfrm rot="16200000">
                <a:off x="1025692" y="481372"/>
                <a:ext cx="427791" cy="10471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C4D68D0-9252-E474-ABB1-2B5E4F277932}"/>
                </a:ext>
              </a:extLst>
            </p:cNvPr>
            <p:cNvSpPr/>
            <p:nvPr/>
          </p:nvSpPr>
          <p:spPr>
            <a:xfrm rot="17425186">
              <a:off x="518603" y="276405"/>
              <a:ext cx="156339" cy="13447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9E175F8-3CC5-45FE-B8F7-15FB622E4E93}"/>
                </a:ext>
              </a:extLst>
            </p:cNvPr>
            <p:cNvSpPr/>
            <p:nvPr/>
          </p:nvSpPr>
          <p:spPr>
            <a:xfrm rot="16508873">
              <a:off x="245898" y="365043"/>
              <a:ext cx="266926" cy="6876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" name="Image 2">
            <a:extLst>
              <a:ext uri="{FF2B5EF4-FFF2-40B4-BE49-F238E27FC236}">
                <a16:creationId xmlns:a16="http://schemas.microsoft.com/office/drawing/2014/main" id="{051448FB-3AE5-E322-342D-D8585011B0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7547" y="1692792"/>
            <a:ext cx="459689" cy="480396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D480D44C-D105-B7FF-E9F8-775FD4256C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7547" y="2197055"/>
            <a:ext cx="459689" cy="480396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2ACF19B2-8236-3054-CE2F-4BEA474D4F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81448" y="3637412"/>
            <a:ext cx="459689" cy="480396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1FE6D2DB-626C-6E66-4ADA-17820A08AD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7547" y="4151413"/>
            <a:ext cx="459689" cy="480396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AA91B76E-8A64-DAF2-6D4F-237E162D65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7546" y="4724676"/>
            <a:ext cx="459689" cy="480396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743ED027-82B8-1450-37EC-CC24B0B55D4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6310" y="5517330"/>
            <a:ext cx="459689" cy="480396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F82A865C-4E13-6A96-9734-63E3B803C7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6309" y="6052138"/>
            <a:ext cx="459689" cy="48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9276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4F9BD04F-F710-8A4C-341F-2342078E40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105775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69802124-81B7-5F5C-FE4E-4805D698F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0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re 1">
            <a:extLst>
              <a:ext uri="{FF2B5EF4-FFF2-40B4-BE49-F238E27FC236}">
                <a16:creationId xmlns:a16="http://schemas.microsoft.com/office/drawing/2014/main" id="{1045BF9F-FEB8-91C6-E1BE-C9886599F335}"/>
              </a:ext>
            </a:extLst>
          </p:cNvPr>
          <p:cNvSpPr txBox="1">
            <a:spLocks/>
          </p:cNvSpPr>
          <p:nvPr/>
        </p:nvSpPr>
        <p:spPr>
          <a:xfrm>
            <a:off x="4086224" y="222469"/>
            <a:ext cx="4019551" cy="3877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/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Fonctionnalités</a:t>
            </a:r>
            <a:endParaRPr lang="fr-FR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Losange 11">
            <a:extLst>
              <a:ext uri="{FF2B5EF4-FFF2-40B4-BE49-F238E27FC236}">
                <a16:creationId xmlns:a16="http://schemas.microsoft.com/office/drawing/2014/main" id="{C0B1ED5B-DAEF-51A1-EFFC-A233AACD33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0612547" y="5289914"/>
            <a:ext cx="3541486" cy="3541486"/>
          </a:xfrm>
          <a:prstGeom prst="diamond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13" name="Losange 12">
            <a:extLst>
              <a:ext uri="{FF2B5EF4-FFF2-40B4-BE49-F238E27FC236}">
                <a16:creationId xmlns:a16="http://schemas.microsoft.com/office/drawing/2014/main" id="{C0090B23-5269-290E-6EF2-4F445AC47D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3499035">
            <a:off x="10766607" y="6212483"/>
            <a:ext cx="2573510" cy="1138418"/>
          </a:xfrm>
          <a:prstGeom prst="diamond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9B68D845-557C-F8E9-B2F7-9C1B91E4E284}"/>
              </a:ext>
            </a:extLst>
          </p:cNvPr>
          <p:cNvGrpSpPr/>
          <p:nvPr/>
        </p:nvGrpSpPr>
        <p:grpSpPr>
          <a:xfrm>
            <a:off x="-296713" y="575426"/>
            <a:ext cx="2548624" cy="7808720"/>
            <a:chOff x="-296713" y="575426"/>
            <a:chExt cx="2548624" cy="7808720"/>
          </a:xfrm>
        </p:grpSpPr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D3EE15D2-5785-FF8A-2768-126F800FCAF9}"/>
                </a:ext>
              </a:extLst>
            </p:cNvPr>
            <p:cNvGrpSpPr/>
            <p:nvPr/>
          </p:nvGrpSpPr>
          <p:grpSpPr>
            <a:xfrm>
              <a:off x="-296713" y="623575"/>
              <a:ext cx="2548624" cy="7760571"/>
              <a:chOff x="-289361" y="791050"/>
              <a:chExt cx="2548624" cy="7575206"/>
            </a:xfrm>
          </p:grpSpPr>
          <p:pic>
            <p:nvPicPr>
              <p:cNvPr id="30" name="Image 29">
                <a:extLst>
                  <a:ext uri="{FF2B5EF4-FFF2-40B4-BE49-F238E27FC236}">
                    <a16:creationId xmlns:a16="http://schemas.microsoft.com/office/drawing/2014/main" id="{C7F0296F-A36D-79B6-4493-18792123B8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" y="823328"/>
                <a:ext cx="1654826" cy="2730638"/>
              </a:xfrm>
              <a:prstGeom prst="rect">
                <a:avLst/>
              </a:prstGeom>
            </p:spPr>
          </p:pic>
          <p:sp>
            <p:nvSpPr>
              <p:cNvPr id="31" name="Trapèze 42">
                <a:extLst>
                  <a:ext uri="{FF2B5EF4-FFF2-40B4-BE49-F238E27FC236}">
                    <a16:creationId xmlns:a16="http://schemas.microsoft.com/office/drawing/2014/main" id="{7ECE0D7D-C9A8-CFAC-B868-7B9EE90F617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 rot="5400000">
                <a:off x="-1445587" y="4327683"/>
                <a:ext cx="4546000" cy="1654826"/>
              </a:xfrm>
              <a:prstGeom prst="trapezoid">
                <a:avLst>
                  <a:gd name="adj" fmla="val 36891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FR" dirty="0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B341BFE7-6D98-E159-4544-671A712C720F}"/>
                  </a:ext>
                </a:extLst>
              </p:cNvPr>
              <p:cNvSpPr/>
              <p:nvPr/>
            </p:nvSpPr>
            <p:spPr>
              <a:xfrm rot="20202631">
                <a:off x="-289361" y="5927859"/>
                <a:ext cx="2548624" cy="24383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3" name="Picture 2">
                <a:extLst>
                  <a:ext uri="{FF2B5EF4-FFF2-40B4-BE49-F238E27FC236}">
                    <a16:creationId xmlns:a16="http://schemas.microsoft.com/office/drawing/2014/main" id="{B8EDEA38-037D-95A1-5821-7439B75B61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3197" y="6015062"/>
                <a:ext cx="1441630" cy="7666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98BE6E08-37FD-8A36-A4B9-FAFBF8807BEA}"/>
                  </a:ext>
                </a:extLst>
              </p:cNvPr>
              <p:cNvSpPr/>
              <p:nvPr/>
            </p:nvSpPr>
            <p:spPr>
              <a:xfrm rot="17425186">
                <a:off x="969842" y="517685"/>
                <a:ext cx="384342" cy="13447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3B653B3E-C314-71FD-8402-254F25A2821C}"/>
                  </a:ext>
                </a:extLst>
              </p:cNvPr>
              <p:cNvSpPr/>
              <p:nvPr/>
            </p:nvSpPr>
            <p:spPr>
              <a:xfrm rot="16200000">
                <a:off x="1025692" y="481372"/>
                <a:ext cx="427791" cy="10471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C4D68D0-9252-E474-ABB1-2B5E4F277932}"/>
                </a:ext>
              </a:extLst>
            </p:cNvPr>
            <p:cNvSpPr/>
            <p:nvPr/>
          </p:nvSpPr>
          <p:spPr>
            <a:xfrm rot="17425186">
              <a:off x="518603" y="276405"/>
              <a:ext cx="156339" cy="13447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9E175F8-3CC5-45FE-B8F7-15FB622E4E93}"/>
                </a:ext>
              </a:extLst>
            </p:cNvPr>
            <p:cNvSpPr/>
            <p:nvPr/>
          </p:nvSpPr>
          <p:spPr>
            <a:xfrm rot="16508873">
              <a:off x="245898" y="365043"/>
              <a:ext cx="266926" cy="6876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62448F58-CFBC-A967-32FF-DC48D5595C09}"/>
              </a:ext>
            </a:extLst>
          </p:cNvPr>
          <p:cNvSpPr/>
          <p:nvPr/>
        </p:nvSpPr>
        <p:spPr>
          <a:xfrm>
            <a:off x="1983579" y="1256649"/>
            <a:ext cx="4086225" cy="2466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 rtl="0">
              <a:lnSpc>
                <a:spcPts val="1900"/>
              </a:lnSpc>
            </a:pPr>
            <a:r>
              <a:rPr lang="fr-FR" sz="2200" b="1" dirty="0">
                <a:solidFill>
                  <a:srgbClr val="0D8295"/>
                </a:solidFill>
                <a:cs typeface="Segoe UI" panose="020B0502040204020203" pitchFamily="34" charset="0"/>
              </a:rPr>
              <a:t>Nouvelle organisation des menus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AE3BC37-B1E2-07F8-5EA0-0EEE7DB315FF}"/>
              </a:ext>
            </a:extLst>
          </p:cNvPr>
          <p:cNvSpPr/>
          <p:nvPr/>
        </p:nvSpPr>
        <p:spPr>
          <a:xfrm>
            <a:off x="4388367" y="2534775"/>
            <a:ext cx="3415264" cy="4902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rtl="0">
              <a:lnSpc>
                <a:spcPts val="1900"/>
              </a:lnSpc>
            </a:pPr>
            <a:r>
              <a:rPr lang="fr-FR" sz="2200" b="1" dirty="0">
                <a:solidFill>
                  <a:srgbClr val="0D8295"/>
                </a:solidFill>
                <a:cs typeface="Segoe UI" panose="020B0502040204020203" pitchFamily="34" charset="0"/>
              </a:rPr>
              <a:t>Caractéristiques nœuds (apparence, labels, icônes, …)</a:t>
            </a:r>
          </a:p>
        </p:txBody>
      </p:sp>
      <p:cxnSp>
        <p:nvCxnSpPr>
          <p:cNvPr id="17" name="Connecteur : en arc 16">
            <a:extLst>
              <a:ext uri="{FF2B5EF4-FFF2-40B4-BE49-F238E27FC236}">
                <a16:creationId xmlns:a16="http://schemas.microsoft.com/office/drawing/2014/main" id="{ACE3D170-5107-719A-94B5-427D37EA22AC}"/>
              </a:ext>
            </a:extLst>
          </p:cNvPr>
          <p:cNvCxnSpPr>
            <a:cxnSpLocks/>
            <a:stCxn id="20" idx="2"/>
            <a:endCxn id="21" idx="0"/>
          </p:cNvCxnSpPr>
          <p:nvPr/>
        </p:nvCxnSpPr>
        <p:spPr>
          <a:xfrm rot="16200000" flipH="1">
            <a:off x="4545585" y="984361"/>
            <a:ext cx="1031520" cy="2069307"/>
          </a:xfrm>
          <a:prstGeom prst="curvedConnector3">
            <a:avLst/>
          </a:prstGeom>
          <a:ln w="76200">
            <a:solidFill>
              <a:srgbClr val="CB7A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 : en arc 22">
            <a:extLst>
              <a:ext uri="{FF2B5EF4-FFF2-40B4-BE49-F238E27FC236}">
                <a16:creationId xmlns:a16="http://schemas.microsoft.com/office/drawing/2014/main" id="{DD6764D7-FD26-67C9-DD64-B84CA4633021}"/>
              </a:ext>
            </a:extLst>
          </p:cNvPr>
          <p:cNvCxnSpPr>
            <a:cxnSpLocks/>
            <a:stCxn id="21" idx="2"/>
            <a:endCxn id="36" idx="0"/>
          </p:cNvCxnSpPr>
          <p:nvPr/>
        </p:nvCxnSpPr>
        <p:spPr>
          <a:xfrm rot="5400000">
            <a:off x="4883772" y="2865866"/>
            <a:ext cx="1053057" cy="1371399"/>
          </a:xfrm>
          <a:prstGeom prst="curvedConnector3">
            <a:avLst/>
          </a:prstGeom>
          <a:ln w="76200">
            <a:solidFill>
              <a:srgbClr val="CB7A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9D13270E-4846-53D0-86F1-F5973CCFED4D}"/>
              </a:ext>
            </a:extLst>
          </p:cNvPr>
          <p:cNvSpPr/>
          <p:nvPr/>
        </p:nvSpPr>
        <p:spPr>
          <a:xfrm>
            <a:off x="2235600" y="4078094"/>
            <a:ext cx="4978000" cy="4902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 rtl="0">
              <a:lnSpc>
                <a:spcPts val="1900"/>
              </a:lnSpc>
            </a:pPr>
            <a:r>
              <a:rPr lang="fr-FR" sz="2200" b="1" dirty="0">
                <a:solidFill>
                  <a:srgbClr val="0D8295"/>
                </a:solidFill>
                <a:cs typeface="Segoe UI" panose="020B0502040204020203" pitchFamily="34" charset="0"/>
              </a:rPr>
              <a:t>Caractéristiques flux (apparence, labels, gradient, inversions, plans)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550BB08-C48B-D327-0527-EB6A016442B1}"/>
              </a:ext>
            </a:extLst>
          </p:cNvPr>
          <p:cNvSpPr/>
          <p:nvPr/>
        </p:nvSpPr>
        <p:spPr>
          <a:xfrm>
            <a:off x="2171883" y="5852115"/>
            <a:ext cx="1728234" cy="2466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 rtl="0">
              <a:lnSpc>
                <a:spcPts val="1900"/>
              </a:lnSpc>
            </a:pPr>
            <a:r>
              <a:rPr lang="fr-FR" sz="2200" b="1" dirty="0">
                <a:solidFill>
                  <a:srgbClr val="0D8295"/>
                </a:solidFill>
                <a:cs typeface="Segoe UI" panose="020B0502040204020203" pitchFamily="34" charset="0"/>
              </a:rPr>
              <a:t>Labels libres</a:t>
            </a:r>
          </a:p>
        </p:txBody>
      </p:sp>
      <p:cxnSp>
        <p:nvCxnSpPr>
          <p:cNvPr id="39" name="Connecteur : en arc 38">
            <a:extLst>
              <a:ext uri="{FF2B5EF4-FFF2-40B4-BE49-F238E27FC236}">
                <a16:creationId xmlns:a16="http://schemas.microsoft.com/office/drawing/2014/main" id="{E51F81C0-D0A9-73C7-D062-FF943AF39DB6}"/>
              </a:ext>
            </a:extLst>
          </p:cNvPr>
          <p:cNvCxnSpPr>
            <a:cxnSpLocks/>
            <a:stCxn id="36" idx="2"/>
            <a:endCxn id="38" idx="0"/>
          </p:cNvCxnSpPr>
          <p:nvPr/>
        </p:nvCxnSpPr>
        <p:spPr>
          <a:xfrm rot="5400000">
            <a:off x="3238421" y="4365935"/>
            <a:ext cx="1283759" cy="1688600"/>
          </a:xfrm>
          <a:prstGeom prst="curvedConnector3">
            <a:avLst>
              <a:gd name="adj1" fmla="val 50000"/>
            </a:avLst>
          </a:prstGeom>
          <a:ln w="76200">
            <a:solidFill>
              <a:srgbClr val="CB7A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59C403A5-AE29-8C6D-0FCF-51AB09E3DB46}"/>
              </a:ext>
            </a:extLst>
          </p:cNvPr>
          <p:cNvSpPr/>
          <p:nvPr/>
        </p:nvSpPr>
        <p:spPr>
          <a:xfrm>
            <a:off x="5501488" y="5645941"/>
            <a:ext cx="2697632" cy="2466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 rtl="0">
              <a:lnSpc>
                <a:spcPts val="1900"/>
              </a:lnSpc>
            </a:pPr>
            <a:r>
              <a:rPr lang="fr-FR" sz="2200" b="1" dirty="0">
                <a:solidFill>
                  <a:srgbClr val="0D8295"/>
                </a:solidFill>
                <a:cs typeface="Segoe UI" panose="020B0502040204020203" pitchFamily="34" charset="0"/>
              </a:rPr>
              <a:t>Etiquettes de données</a:t>
            </a:r>
          </a:p>
        </p:txBody>
      </p:sp>
      <p:cxnSp>
        <p:nvCxnSpPr>
          <p:cNvPr id="44" name="Connecteur : en arc 43">
            <a:extLst>
              <a:ext uri="{FF2B5EF4-FFF2-40B4-BE49-F238E27FC236}">
                <a16:creationId xmlns:a16="http://schemas.microsoft.com/office/drawing/2014/main" id="{49F67FC4-84F7-B775-5615-49F51BAC1A7E}"/>
              </a:ext>
            </a:extLst>
          </p:cNvPr>
          <p:cNvCxnSpPr>
            <a:cxnSpLocks/>
            <a:stCxn id="38" idx="2"/>
            <a:endCxn id="43" idx="1"/>
          </p:cNvCxnSpPr>
          <p:nvPr/>
        </p:nvCxnSpPr>
        <p:spPr>
          <a:xfrm rot="5400000" flipH="1" flipV="1">
            <a:off x="4104005" y="4701239"/>
            <a:ext cx="329477" cy="2465488"/>
          </a:xfrm>
          <a:prstGeom prst="curvedConnector4">
            <a:avLst>
              <a:gd name="adj1" fmla="val -69383"/>
              <a:gd name="adj2" fmla="val 67524"/>
            </a:avLst>
          </a:prstGeom>
          <a:ln w="76200">
            <a:solidFill>
              <a:srgbClr val="CB7A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EB245FD2-D6B3-E4E1-C79F-B057C50D1C12}"/>
              </a:ext>
            </a:extLst>
          </p:cNvPr>
          <p:cNvSpPr/>
          <p:nvPr/>
        </p:nvSpPr>
        <p:spPr>
          <a:xfrm>
            <a:off x="8996528" y="3432934"/>
            <a:ext cx="2697632" cy="4902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 rtl="0">
              <a:lnSpc>
                <a:spcPts val="1900"/>
              </a:lnSpc>
            </a:pPr>
            <a:r>
              <a:rPr lang="fr-FR" sz="2200" b="1" dirty="0">
                <a:solidFill>
                  <a:srgbClr val="0D8295"/>
                </a:solidFill>
                <a:cs typeface="Segoe UI" panose="020B0502040204020203" pitchFamily="34" charset="0"/>
              </a:rPr>
              <a:t>Etiquettes de nœuds et de flux</a:t>
            </a:r>
          </a:p>
        </p:txBody>
      </p:sp>
      <p:cxnSp>
        <p:nvCxnSpPr>
          <p:cNvPr id="63" name="Connecteur : en arc 62">
            <a:extLst>
              <a:ext uri="{FF2B5EF4-FFF2-40B4-BE49-F238E27FC236}">
                <a16:creationId xmlns:a16="http://schemas.microsoft.com/office/drawing/2014/main" id="{1DBE7045-87DB-48EE-36CA-CD23F4F0B905}"/>
              </a:ext>
            </a:extLst>
          </p:cNvPr>
          <p:cNvCxnSpPr>
            <a:cxnSpLocks/>
            <a:stCxn id="43" idx="0"/>
            <a:endCxn id="62" idx="2"/>
          </p:cNvCxnSpPr>
          <p:nvPr/>
        </p:nvCxnSpPr>
        <p:spPr>
          <a:xfrm rot="5400000" flipH="1" flipV="1">
            <a:off x="7736452" y="3037049"/>
            <a:ext cx="1722745" cy="3495040"/>
          </a:xfrm>
          <a:prstGeom prst="curvedConnector3">
            <a:avLst>
              <a:gd name="adj1" fmla="val 50000"/>
            </a:avLst>
          </a:prstGeom>
          <a:ln w="76200">
            <a:solidFill>
              <a:srgbClr val="CB7A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97CA64D9-4B0B-9923-0FEA-577E2ABF0B2B}"/>
              </a:ext>
            </a:extLst>
          </p:cNvPr>
          <p:cNvSpPr/>
          <p:nvPr/>
        </p:nvSpPr>
        <p:spPr>
          <a:xfrm>
            <a:off x="7213600" y="1481718"/>
            <a:ext cx="2697632" cy="4902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 rtl="0">
              <a:lnSpc>
                <a:spcPts val="1900"/>
              </a:lnSpc>
            </a:pPr>
            <a:r>
              <a:rPr lang="fr-FR" sz="2200" b="1" dirty="0">
                <a:solidFill>
                  <a:srgbClr val="0D8295"/>
                </a:solidFill>
                <a:cs typeface="Segoe UI" panose="020B0502040204020203" pitchFamily="34" charset="0"/>
              </a:rPr>
              <a:t>Visualisation avancée et concepts à venir</a:t>
            </a:r>
          </a:p>
        </p:txBody>
      </p:sp>
      <p:cxnSp>
        <p:nvCxnSpPr>
          <p:cNvPr id="68" name="Connecteur : en arc 67">
            <a:extLst>
              <a:ext uri="{FF2B5EF4-FFF2-40B4-BE49-F238E27FC236}">
                <a16:creationId xmlns:a16="http://schemas.microsoft.com/office/drawing/2014/main" id="{8D6DE818-FB83-10C9-7AFC-13E43077E754}"/>
              </a:ext>
            </a:extLst>
          </p:cNvPr>
          <p:cNvCxnSpPr>
            <a:cxnSpLocks/>
            <a:stCxn id="62" idx="0"/>
            <a:endCxn id="67" idx="2"/>
          </p:cNvCxnSpPr>
          <p:nvPr/>
        </p:nvCxnSpPr>
        <p:spPr>
          <a:xfrm rot="16200000" flipV="1">
            <a:off x="8723403" y="1810993"/>
            <a:ext cx="1460954" cy="1782928"/>
          </a:xfrm>
          <a:prstGeom prst="curvedConnector3">
            <a:avLst>
              <a:gd name="adj1" fmla="val 50000"/>
            </a:avLst>
          </a:prstGeom>
          <a:ln w="76200">
            <a:solidFill>
              <a:srgbClr val="CB7A0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99721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4F9BD04F-F710-8A4C-341F-2342078E40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105775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69802124-81B7-5F5C-FE4E-4805D698F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0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1718080F-EA40-CA7B-0C40-C10F384D4E36}"/>
              </a:ext>
            </a:extLst>
          </p:cNvPr>
          <p:cNvSpPr/>
          <p:nvPr/>
        </p:nvSpPr>
        <p:spPr>
          <a:xfrm>
            <a:off x="2208163" y="4064280"/>
            <a:ext cx="7775665" cy="15388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fr-FR" sz="3000" b="1" dirty="0">
                <a:solidFill>
                  <a:srgbClr val="CB7A09"/>
                </a:solidFill>
                <a:cs typeface="Segoe UI" panose="020B0502040204020203" pitchFamily="34" charset="0"/>
              </a:rPr>
              <a:t>Merci</a:t>
            </a:r>
            <a:br>
              <a:rPr lang="fr-FR" sz="3000" b="1" dirty="0">
                <a:solidFill>
                  <a:srgbClr val="CB7A09"/>
                </a:solidFill>
                <a:cs typeface="Segoe UI" panose="020B0502040204020203" pitchFamily="34" charset="0"/>
              </a:rPr>
            </a:br>
            <a:r>
              <a:rPr lang="fr-FR" sz="3000" b="1" dirty="0">
                <a:solidFill>
                  <a:srgbClr val="0D8295"/>
                </a:solidFill>
                <a:cs typeface="Segoe UI" panose="020B0502040204020203" pitchFamily="34" charset="0"/>
              </a:rPr>
              <a:t>Des questions?</a:t>
            </a:r>
          </a:p>
          <a:p>
            <a:pPr algn="ctr" rtl="0"/>
            <a:endParaRPr lang="fr-FR" sz="2200" b="1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ctr" rtl="0"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</p:txBody>
      </p:sp>
      <p:sp>
        <p:nvSpPr>
          <p:cNvPr id="12" name="Losange 11">
            <a:extLst>
              <a:ext uri="{FF2B5EF4-FFF2-40B4-BE49-F238E27FC236}">
                <a16:creationId xmlns:a16="http://schemas.microsoft.com/office/drawing/2014/main" id="{C0B1ED5B-DAEF-51A1-EFFC-A233AACD33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0612547" y="5289914"/>
            <a:ext cx="3541486" cy="3541486"/>
          </a:xfrm>
          <a:prstGeom prst="diamond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13" name="Losange 12">
            <a:extLst>
              <a:ext uri="{FF2B5EF4-FFF2-40B4-BE49-F238E27FC236}">
                <a16:creationId xmlns:a16="http://schemas.microsoft.com/office/drawing/2014/main" id="{C0090B23-5269-290E-6EF2-4F445AC47D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3499035">
            <a:off x="10766607" y="6212483"/>
            <a:ext cx="2573510" cy="1138418"/>
          </a:xfrm>
          <a:prstGeom prst="diamond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pic>
        <p:nvPicPr>
          <p:cNvPr id="2050" name="Picture 2" descr="Concerning Hobbits: A Letter to My Past Self – Cato the Blogger">
            <a:extLst>
              <a:ext uri="{FF2B5EF4-FFF2-40B4-BE49-F238E27FC236}">
                <a16:creationId xmlns:a16="http://schemas.microsoft.com/office/drawing/2014/main" id="{2F983C47-4865-A72D-C3D3-37441A8560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789" y="948797"/>
            <a:ext cx="6318415" cy="2624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Groupe 15">
            <a:extLst>
              <a:ext uri="{FF2B5EF4-FFF2-40B4-BE49-F238E27FC236}">
                <a16:creationId xmlns:a16="http://schemas.microsoft.com/office/drawing/2014/main" id="{06263111-EC35-15D4-7DB4-6C7063748909}"/>
              </a:ext>
            </a:extLst>
          </p:cNvPr>
          <p:cNvGrpSpPr/>
          <p:nvPr/>
        </p:nvGrpSpPr>
        <p:grpSpPr>
          <a:xfrm>
            <a:off x="-296713" y="575426"/>
            <a:ext cx="2548624" cy="7808720"/>
            <a:chOff x="-296713" y="575426"/>
            <a:chExt cx="2548624" cy="7808720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FD1033F7-CBAC-9CED-11CC-A23EA18335A5}"/>
                </a:ext>
              </a:extLst>
            </p:cNvPr>
            <p:cNvGrpSpPr/>
            <p:nvPr/>
          </p:nvGrpSpPr>
          <p:grpSpPr>
            <a:xfrm>
              <a:off x="-296713" y="623575"/>
              <a:ext cx="2548624" cy="7760571"/>
              <a:chOff x="-289361" y="791050"/>
              <a:chExt cx="2548624" cy="7575206"/>
            </a:xfrm>
          </p:grpSpPr>
          <p:pic>
            <p:nvPicPr>
              <p:cNvPr id="20" name="Image 19">
                <a:extLst>
                  <a:ext uri="{FF2B5EF4-FFF2-40B4-BE49-F238E27FC236}">
                    <a16:creationId xmlns:a16="http://schemas.microsoft.com/office/drawing/2014/main" id="{FE83A7B1-DA7E-0027-231A-EC328AB63F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" y="823328"/>
                <a:ext cx="1654826" cy="2730638"/>
              </a:xfrm>
              <a:prstGeom prst="rect">
                <a:avLst/>
              </a:prstGeom>
            </p:spPr>
          </p:pic>
          <p:sp>
            <p:nvSpPr>
              <p:cNvPr id="21" name="Trapèze 42">
                <a:extLst>
                  <a:ext uri="{FF2B5EF4-FFF2-40B4-BE49-F238E27FC236}">
                    <a16:creationId xmlns:a16="http://schemas.microsoft.com/office/drawing/2014/main" id="{F667B476-63EE-3707-0B95-83240B68904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 rot="5400000">
                <a:off x="-1445587" y="4327683"/>
                <a:ext cx="4546000" cy="1654826"/>
              </a:xfrm>
              <a:prstGeom prst="trapezoid">
                <a:avLst>
                  <a:gd name="adj" fmla="val 36891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FR" dirty="0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5F497614-634A-E6C3-EECC-C1CFD3AA1F3E}"/>
                  </a:ext>
                </a:extLst>
              </p:cNvPr>
              <p:cNvSpPr/>
              <p:nvPr/>
            </p:nvSpPr>
            <p:spPr>
              <a:xfrm rot="20202631">
                <a:off x="-289361" y="5927859"/>
                <a:ext cx="2548624" cy="24383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3" name="Picture 2">
                <a:extLst>
                  <a:ext uri="{FF2B5EF4-FFF2-40B4-BE49-F238E27FC236}">
                    <a16:creationId xmlns:a16="http://schemas.microsoft.com/office/drawing/2014/main" id="{7056ACE7-22DC-0C12-D9E4-C88F884F0A4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3197" y="6015062"/>
                <a:ext cx="1441630" cy="7666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A1DC9ED9-68C7-30D1-0C0E-F2B923289F54}"/>
                  </a:ext>
                </a:extLst>
              </p:cNvPr>
              <p:cNvSpPr/>
              <p:nvPr/>
            </p:nvSpPr>
            <p:spPr>
              <a:xfrm rot="17425186">
                <a:off x="969842" y="517685"/>
                <a:ext cx="384342" cy="13447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61BE415-460C-1815-31C3-2577FEC05447}"/>
                  </a:ext>
                </a:extLst>
              </p:cNvPr>
              <p:cNvSpPr/>
              <p:nvPr/>
            </p:nvSpPr>
            <p:spPr>
              <a:xfrm rot="16200000">
                <a:off x="1025692" y="481372"/>
                <a:ext cx="427791" cy="10471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1C4643F-1C41-D0EF-D62C-A0DED9D03AA4}"/>
                </a:ext>
              </a:extLst>
            </p:cNvPr>
            <p:cNvSpPr/>
            <p:nvPr/>
          </p:nvSpPr>
          <p:spPr>
            <a:xfrm rot="17425186">
              <a:off x="518603" y="276405"/>
              <a:ext cx="156339" cy="13447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47B35D3-57D7-2293-6958-B9EEA130898C}"/>
                </a:ext>
              </a:extLst>
            </p:cNvPr>
            <p:cNvSpPr/>
            <p:nvPr/>
          </p:nvSpPr>
          <p:spPr>
            <a:xfrm rot="16508873">
              <a:off x="245898" y="365043"/>
              <a:ext cx="266926" cy="6876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51402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4F9BD04F-F710-8A4C-341F-2342078E40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105775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69802124-81B7-5F5C-FE4E-4805D698F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0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re 1">
            <a:extLst>
              <a:ext uri="{FF2B5EF4-FFF2-40B4-BE49-F238E27FC236}">
                <a16:creationId xmlns:a16="http://schemas.microsoft.com/office/drawing/2014/main" id="{1045BF9F-FEB8-91C6-E1BE-C9886599F335}"/>
              </a:ext>
            </a:extLst>
          </p:cNvPr>
          <p:cNvSpPr txBox="1">
            <a:spLocks/>
          </p:cNvSpPr>
          <p:nvPr/>
        </p:nvSpPr>
        <p:spPr>
          <a:xfrm>
            <a:off x="4086224" y="222469"/>
            <a:ext cx="4019551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/>
            <a:r>
              <a:rPr lang="fr-FR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Présentation brève</a:t>
            </a:r>
            <a:endParaRPr lang="fr-FR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D93512-ECEF-BBD2-3C1A-981D3157D2BD}"/>
              </a:ext>
            </a:extLst>
          </p:cNvPr>
          <p:cNvSpPr/>
          <p:nvPr/>
        </p:nvSpPr>
        <p:spPr>
          <a:xfrm>
            <a:off x="2637474" y="1535044"/>
            <a:ext cx="8957720" cy="626838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900"/>
              </a:lnSpc>
            </a:pPr>
            <a:r>
              <a:rPr lang="fr-FR" sz="2800" b="1" dirty="0">
                <a:solidFill>
                  <a:srgbClr val="CB7A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projet </a:t>
            </a:r>
            <a:r>
              <a:rPr lang="fr-FR" sz="2800" b="1" dirty="0" err="1">
                <a:solidFill>
                  <a:srgbClr val="CB7A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OpenSankey</a:t>
            </a:r>
            <a:r>
              <a:rPr lang="fr-FR" sz="2800" b="1" dirty="0">
                <a:solidFill>
                  <a:srgbClr val="CB7A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sz="2200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200" b="1" dirty="0">
                <a:solidFill>
                  <a:srgbClr val="0D8295"/>
                </a:solidFill>
                <a:cs typeface="Segoe UI" panose="020B0502040204020203" pitchFamily="34" charset="0"/>
              </a:rPr>
              <a:t>OpenSankey</a:t>
            </a: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 est un logiciel en ligne de représentation de </a:t>
            </a:r>
            <a:r>
              <a:rPr lang="fr-FR" sz="2200" b="1" dirty="0">
                <a:solidFill>
                  <a:srgbClr val="0D8295"/>
                </a:solidFill>
                <a:cs typeface="Segoe UI" panose="020B0502040204020203" pitchFamily="34" charset="0"/>
              </a:rPr>
              <a:t>Sankey dynamique gratuit </a:t>
            </a: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qui vise à être </a:t>
            </a:r>
            <a:r>
              <a:rPr lang="fr-FR" sz="2200" b="1" dirty="0">
                <a:solidFill>
                  <a:srgbClr val="0D8295"/>
                </a:solidFill>
                <a:cs typeface="Segoe UI" panose="020B0502040204020203" pitchFamily="34" charset="0"/>
              </a:rPr>
              <a:t>open source</a:t>
            </a: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sz="2200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Développé actuellement par Julien, Fabrice, Vincent et Emmanuel en responsable produit et utilisateur vedette Maxime</a:t>
            </a: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sz="3000" b="1" dirty="0">
              <a:solidFill>
                <a:srgbClr val="CB7A09"/>
              </a:solidFill>
              <a:cs typeface="Segoe UI" panose="020B0502040204020203" pitchFamily="34" charset="0"/>
            </a:endParaRPr>
          </a:p>
          <a:p>
            <a:pPr algn="just">
              <a:lnSpc>
                <a:spcPts val="1900"/>
              </a:lnSpc>
            </a:pPr>
            <a:endParaRPr lang="fr-FR" sz="2800" b="1" dirty="0">
              <a:solidFill>
                <a:srgbClr val="CB7A09"/>
              </a:solidFill>
              <a:cs typeface="Segoe UI" panose="020B0502040204020203" pitchFamily="34" charset="0"/>
            </a:endParaRPr>
          </a:p>
          <a:p>
            <a:pPr algn="just">
              <a:lnSpc>
                <a:spcPts val="1900"/>
              </a:lnSpc>
            </a:pPr>
            <a:r>
              <a:rPr lang="fr-FR" sz="2800" b="1" dirty="0">
                <a:solidFill>
                  <a:srgbClr val="CB7A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de cette rencontre : </a:t>
            </a:r>
          </a:p>
          <a:p>
            <a:pPr algn="just" rtl="0">
              <a:lnSpc>
                <a:spcPts val="1900"/>
              </a:lnSpc>
            </a:pPr>
            <a:endParaRPr lang="fr-FR" sz="2200" b="1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200" b="1" dirty="0">
                <a:solidFill>
                  <a:srgbClr val="0D8295"/>
                </a:solidFill>
                <a:cs typeface="Segoe UI" panose="020B0502040204020203" pitchFamily="34" charset="0"/>
              </a:rPr>
              <a:t>Montrer les changements et nouveautés </a:t>
            </a: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qui ont été apportés à </a:t>
            </a:r>
            <a:r>
              <a:rPr lang="fr-FR" sz="2200" dirty="0" err="1">
                <a:solidFill>
                  <a:srgbClr val="0D8295"/>
                </a:solidFill>
                <a:cs typeface="Segoe UI" panose="020B0502040204020203" pitchFamily="34" charset="0"/>
              </a:rPr>
              <a:t>OpenSankey</a:t>
            </a:r>
            <a:endParaRPr lang="fr-FR" sz="2200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 rtl="0">
              <a:buFont typeface="Arial" panose="020B0604020202020204" pitchFamily="34" charset="0"/>
              <a:buChar char="•"/>
            </a:pPr>
            <a:endParaRPr lang="fr-FR" sz="2200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 rtl="0"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Essayer de développer </a:t>
            </a:r>
            <a:r>
              <a:rPr lang="fr-FR" sz="2200" b="1" dirty="0">
                <a:solidFill>
                  <a:srgbClr val="0D8295"/>
                </a:solidFill>
                <a:cs typeface="Segoe UI" panose="020B0502040204020203" pitchFamily="34" charset="0"/>
              </a:rPr>
              <a:t>une communauté </a:t>
            </a: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autour de cet outil ( retours sur l’utilisation, des attentes, du développement, …)</a:t>
            </a:r>
          </a:p>
          <a:p>
            <a:pPr algn="just" rtl="0">
              <a:lnSpc>
                <a:spcPts val="1900"/>
              </a:lnSpc>
            </a:pPr>
            <a:endParaRPr lang="fr-FR" dirty="0">
              <a:cs typeface="Segoe UI" panose="020B0502040204020203" pitchFamily="34" charset="0"/>
            </a:endParaRPr>
          </a:p>
          <a:p>
            <a:pPr algn="just">
              <a:lnSpc>
                <a:spcPts val="1900"/>
              </a:lnSpc>
            </a:pPr>
            <a:r>
              <a:rPr lang="fr-FR" sz="2200" dirty="0">
                <a:solidFill>
                  <a:srgbClr val="CB7A09"/>
                </a:solidFill>
                <a:cs typeface="Segoe UI" panose="020B0502040204020203" pitchFamily="34" charset="0"/>
              </a:rPr>
              <a:t> </a:t>
            </a: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</p:txBody>
      </p:sp>
      <p:sp>
        <p:nvSpPr>
          <p:cNvPr id="11" name="Losange 10">
            <a:extLst>
              <a:ext uri="{FF2B5EF4-FFF2-40B4-BE49-F238E27FC236}">
                <a16:creationId xmlns:a16="http://schemas.microsoft.com/office/drawing/2014/main" id="{DF879E76-9663-589D-25D1-8A346D2347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0612547" y="5289914"/>
            <a:ext cx="3541486" cy="3541486"/>
          </a:xfrm>
          <a:prstGeom prst="diamond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3055791-AB69-9149-96B5-35B3D72BC4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6960" y="1229920"/>
            <a:ext cx="798190" cy="795212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D90904BF-A69C-8729-64B5-C955798413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7054" y="3429000"/>
            <a:ext cx="764198" cy="784852"/>
          </a:xfrm>
          <a:prstGeom prst="rect">
            <a:avLst/>
          </a:prstGeom>
        </p:spPr>
      </p:pic>
      <p:sp>
        <p:nvSpPr>
          <p:cNvPr id="10" name="Losange 9">
            <a:extLst>
              <a:ext uri="{FF2B5EF4-FFF2-40B4-BE49-F238E27FC236}">
                <a16:creationId xmlns:a16="http://schemas.microsoft.com/office/drawing/2014/main" id="{2B2BFFF7-CA6F-563C-BD1D-8082DCD041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3499035">
            <a:off x="10766607" y="6212483"/>
            <a:ext cx="2573510" cy="1138418"/>
          </a:xfrm>
          <a:prstGeom prst="diamond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D5DBF702-9FF3-C78C-B799-C9DE643CBC1E}"/>
              </a:ext>
            </a:extLst>
          </p:cNvPr>
          <p:cNvGrpSpPr/>
          <p:nvPr/>
        </p:nvGrpSpPr>
        <p:grpSpPr>
          <a:xfrm>
            <a:off x="-296713" y="575426"/>
            <a:ext cx="2548624" cy="7808720"/>
            <a:chOff x="-296713" y="575426"/>
            <a:chExt cx="2548624" cy="7808720"/>
          </a:xfrm>
        </p:grpSpPr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E2671277-9456-1BA1-A4D8-AB7BD4A05A52}"/>
                </a:ext>
              </a:extLst>
            </p:cNvPr>
            <p:cNvGrpSpPr/>
            <p:nvPr/>
          </p:nvGrpSpPr>
          <p:grpSpPr>
            <a:xfrm>
              <a:off x="-296713" y="623575"/>
              <a:ext cx="2548624" cy="7760571"/>
              <a:chOff x="-289361" y="791050"/>
              <a:chExt cx="2548624" cy="7575206"/>
            </a:xfrm>
          </p:grpSpPr>
          <p:pic>
            <p:nvPicPr>
              <p:cNvPr id="24" name="Image 23">
                <a:extLst>
                  <a:ext uri="{FF2B5EF4-FFF2-40B4-BE49-F238E27FC236}">
                    <a16:creationId xmlns:a16="http://schemas.microsoft.com/office/drawing/2014/main" id="{CFF47A81-64EC-9D2D-5FE3-A8A3D4578D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" y="823328"/>
                <a:ext cx="1654826" cy="2730638"/>
              </a:xfrm>
              <a:prstGeom prst="rect">
                <a:avLst/>
              </a:prstGeom>
            </p:spPr>
          </p:pic>
          <p:sp>
            <p:nvSpPr>
              <p:cNvPr id="9" name="Trapèze 42">
                <a:extLst>
                  <a:ext uri="{FF2B5EF4-FFF2-40B4-BE49-F238E27FC236}">
                    <a16:creationId xmlns:a16="http://schemas.microsoft.com/office/drawing/2014/main" id="{5FB990A0-D4DB-0BF5-4DB3-FD1DAAE6E72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 rot="5400000">
                <a:off x="-1445587" y="4327683"/>
                <a:ext cx="4546000" cy="1654826"/>
              </a:xfrm>
              <a:prstGeom prst="trapezoid">
                <a:avLst>
                  <a:gd name="adj" fmla="val 36891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FR" dirty="0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243CF95D-6C01-7623-3339-742F2305C915}"/>
                  </a:ext>
                </a:extLst>
              </p:cNvPr>
              <p:cNvSpPr/>
              <p:nvPr/>
            </p:nvSpPr>
            <p:spPr>
              <a:xfrm rot="20202631">
                <a:off x="-289361" y="5927859"/>
                <a:ext cx="2548624" cy="24383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9" name="Picture 2">
                <a:extLst>
                  <a:ext uri="{FF2B5EF4-FFF2-40B4-BE49-F238E27FC236}">
                    <a16:creationId xmlns:a16="http://schemas.microsoft.com/office/drawing/2014/main" id="{925F32D6-9DA7-C1EC-933E-2B2D727A662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3197" y="6015062"/>
                <a:ext cx="1441630" cy="7666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D1496D0-3CE6-D928-D3B5-68C79E4BD441}"/>
                  </a:ext>
                </a:extLst>
              </p:cNvPr>
              <p:cNvSpPr/>
              <p:nvPr/>
            </p:nvSpPr>
            <p:spPr>
              <a:xfrm rot="17425186">
                <a:off x="969842" y="517685"/>
                <a:ext cx="384342" cy="13447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4029976-67FB-B1AA-13F8-1680C32C9A04}"/>
                  </a:ext>
                </a:extLst>
              </p:cNvPr>
              <p:cNvSpPr/>
              <p:nvPr/>
            </p:nvSpPr>
            <p:spPr>
              <a:xfrm rot="16200000">
                <a:off x="1025692" y="481372"/>
                <a:ext cx="427791" cy="10471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BA3A80C-3416-A445-110D-203F76AB322E}"/>
                </a:ext>
              </a:extLst>
            </p:cNvPr>
            <p:cNvSpPr/>
            <p:nvPr/>
          </p:nvSpPr>
          <p:spPr>
            <a:xfrm rot="17425186">
              <a:off x="518603" y="276405"/>
              <a:ext cx="156339" cy="13447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4BCAA61-EE3A-7164-B296-E67539BBE235}"/>
                </a:ext>
              </a:extLst>
            </p:cNvPr>
            <p:cNvSpPr/>
            <p:nvPr/>
          </p:nvSpPr>
          <p:spPr>
            <a:xfrm rot="16508873">
              <a:off x="245898" y="365043"/>
              <a:ext cx="266926" cy="6876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43218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4F9BD04F-F710-8A4C-341F-2342078E40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105775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69802124-81B7-5F5C-FE4E-4805D698F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0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re 1">
            <a:extLst>
              <a:ext uri="{FF2B5EF4-FFF2-40B4-BE49-F238E27FC236}">
                <a16:creationId xmlns:a16="http://schemas.microsoft.com/office/drawing/2014/main" id="{1045BF9F-FEB8-91C6-E1BE-C9886599F335}"/>
              </a:ext>
            </a:extLst>
          </p:cNvPr>
          <p:cNvSpPr txBox="1">
            <a:spLocks/>
          </p:cNvSpPr>
          <p:nvPr/>
        </p:nvSpPr>
        <p:spPr>
          <a:xfrm>
            <a:off x="4086224" y="222469"/>
            <a:ext cx="4019551" cy="3877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/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Au programme</a:t>
            </a:r>
            <a:endParaRPr lang="fr-FR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D93512-ECEF-BBD2-3C1A-981D3157D2BD}"/>
              </a:ext>
            </a:extLst>
          </p:cNvPr>
          <p:cNvSpPr/>
          <p:nvPr/>
        </p:nvSpPr>
        <p:spPr>
          <a:xfrm>
            <a:off x="2461515" y="1300607"/>
            <a:ext cx="8841140" cy="634532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fr-FR" sz="2400" b="1" dirty="0">
                <a:solidFill>
                  <a:srgbClr val="CB7A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min : Introduction</a:t>
            </a:r>
          </a:p>
          <a:p>
            <a:pPr algn="just"/>
            <a:endParaRPr lang="fr-FR" sz="2400" b="1" dirty="0">
              <a:solidFill>
                <a:srgbClr val="CB7A0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sz="2400" b="1" dirty="0">
                <a:solidFill>
                  <a:srgbClr val="CB7A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min : Raconter une petite histoire</a:t>
            </a: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sz="2200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Permet d’ajouter une trame pour la </a:t>
            </a:r>
            <a:r>
              <a:rPr lang="fr-FR" sz="2200" b="1" dirty="0">
                <a:solidFill>
                  <a:srgbClr val="0D8295"/>
                </a:solidFill>
                <a:cs typeface="Segoe UI" panose="020B0502040204020203" pitchFamily="34" charset="0"/>
              </a:rPr>
              <a:t>présentation des fonctionnalités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200" b="1" dirty="0">
                <a:solidFill>
                  <a:srgbClr val="0D8295"/>
                </a:solidFill>
                <a:cs typeface="Segoe UI" panose="020B0502040204020203" pitchFamily="34" charset="0"/>
              </a:rPr>
              <a:t>L’histoire sera basée sur un monde fantastique (Tolkien) </a:t>
            </a: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que tout le monde connaît au moins de nom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Exemple de la création d’une </a:t>
            </a:r>
            <a:r>
              <a:rPr lang="fr-FR" sz="2200" b="1" dirty="0">
                <a:solidFill>
                  <a:srgbClr val="0D8295"/>
                </a:solidFill>
                <a:cs typeface="Segoe UI" panose="020B0502040204020203" pitchFamily="34" charset="0"/>
              </a:rPr>
              <a:t>filière bois</a:t>
            </a:r>
          </a:p>
          <a:p>
            <a:pPr algn="just"/>
            <a:endParaRPr lang="fr-FR" sz="2200" b="1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algn="just"/>
            <a:r>
              <a:rPr lang="fr-FR" sz="2400" b="1" dirty="0">
                <a:solidFill>
                  <a:srgbClr val="CB7A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 min : Création de la filière bois afin d’illustrer les fonctionnalités</a:t>
            </a:r>
          </a:p>
          <a:p>
            <a:pPr algn="just"/>
            <a:endParaRPr lang="fr-FR" sz="2400" b="1" dirty="0">
              <a:solidFill>
                <a:srgbClr val="CB7A0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ts val="1900"/>
              </a:lnSpc>
            </a:pPr>
            <a:endParaRPr lang="fr-FR" sz="2400" b="1" dirty="0">
              <a:solidFill>
                <a:srgbClr val="CB7A0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ts val="1900"/>
              </a:lnSpc>
            </a:pPr>
            <a:r>
              <a:rPr lang="fr-FR" sz="2400" b="1" dirty="0">
                <a:solidFill>
                  <a:srgbClr val="CB7A0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min : Questions et conclusion</a:t>
            </a:r>
          </a:p>
          <a:p>
            <a:pPr algn="just">
              <a:lnSpc>
                <a:spcPts val="1900"/>
              </a:lnSpc>
            </a:pPr>
            <a:endParaRPr lang="fr-FR" dirty="0">
              <a:cs typeface="Segoe UI" panose="020B0502040204020203" pitchFamily="34" charset="0"/>
            </a:endParaRPr>
          </a:p>
          <a:p>
            <a:pPr algn="just">
              <a:lnSpc>
                <a:spcPts val="1900"/>
              </a:lnSpc>
            </a:pP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</p:txBody>
      </p:sp>
      <p:sp>
        <p:nvSpPr>
          <p:cNvPr id="12" name="Losange 11">
            <a:extLst>
              <a:ext uri="{FF2B5EF4-FFF2-40B4-BE49-F238E27FC236}">
                <a16:creationId xmlns:a16="http://schemas.microsoft.com/office/drawing/2014/main" id="{7B1DE7F5-7503-9F44-F223-5238A17C9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0612547" y="5289914"/>
            <a:ext cx="3541486" cy="3541486"/>
          </a:xfrm>
          <a:prstGeom prst="diamond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sp>
        <p:nvSpPr>
          <p:cNvPr id="13" name="Losange 12">
            <a:extLst>
              <a:ext uri="{FF2B5EF4-FFF2-40B4-BE49-F238E27FC236}">
                <a16:creationId xmlns:a16="http://schemas.microsoft.com/office/drawing/2014/main" id="{5E678BAC-EA34-22DD-2EBB-24D40A3DE1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3499035">
            <a:off x="10766607" y="6212483"/>
            <a:ext cx="2573510" cy="1138418"/>
          </a:xfrm>
          <a:prstGeom prst="diamond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F79248AA-8D0E-62BC-6EE8-C37B29868DF6}"/>
              </a:ext>
            </a:extLst>
          </p:cNvPr>
          <p:cNvGrpSpPr/>
          <p:nvPr/>
        </p:nvGrpSpPr>
        <p:grpSpPr>
          <a:xfrm>
            <a:off x="-296713" y="575426"/>
            <a:ext cx="2548624" cy="7808720"/>
            <a:chOff x="-296713" y="575426"/>
            <a:chExt cx="2548624" cy="7808720"/>
          </a:xfrm>
        </p:grpSpPr>
        <p:grpSp>
          <p:nvGrpSpPr>
            <p:cNvPr id="31" name="Groupe 30">
              <a:extLst>
                <a:ext uri="{FF2B5EF4-FFF2-40B4-BE49-F238E27FC236}">
                  <a16:creationId xmlns:a16="http://schemas.microsoft.com/office/drawing/2014/main" id="{B816405A-4DC4-1710-C06F-25548FF0F253}"/>
                </a:ext>
              </a:extLst>
            </p:cNvPr>
            <p:cNvGrpSpPr/>
            <p:nvPr/>
          </p:nvGrpSpPr>
          <p:grpSpPr>
            <a:xfrm>
              <a:off x="-296713" y="623575"/>
              <a:ext cx="2548624" cy="7760571"/>
              <a:chOff x="-289361" y="791050"/>
              <a:chExt cx="2548624" cy="7575206"/>
            </a:xfrm>
          </p:grpSpPr>
          <p:pic>
            <p:nvPicPr>
              <p:cNvPr id="34" name="Image 33">
                <a:extLst>
                  <a:ext uri="{FF2B5EF4-FFF2-40B4-BE49-F238E27FC236}">
                    <a16:creationId xmlns:a16="http://schemas.microsoft.com/office/drawing/2014/main" id="{EDA51535-8754-3FA4-C509-00ABA41B4F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" y="823328"/>
                <a:ext cx="1654826" cy="2730638"/>
              </a:xfrm>
              <a:prstGeom prst="rect">
                <a:avLst/>
              </a:prstGeom>
            </p:spPr>
          </p:pic>
          <p:sp>
            <p:nvSpPr>
              <p:cNvPr id="35" name="Trapèze 42">
                <a:extLst>
                  <a:ext uri="{FF2B5EF4-FFF2-40B4-BE49-F238E27FC236}">
                    <a16:creationId xmlns:a16="http://schemas.microsoft.com/office/drawing/2014/main" id="{E25BB731-48A0-DFEC-A64D-B12D994689D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 rot="5400000">
                <a:off x="-1445587" y="4327683"/>
                <a:ext cx="4546000" cy="1654826"/>
              </a:xfrm>
              <a:prstGeom prst="trapezoid">
                <a:avLst>
                  <a:gd name="adj" fmla="val 36891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FR" dirty="0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0C71B1F5-6A70-CCB2-2D9D-82E9FD7A16D3}"/>
                  </a:ext>
                </a:extLst>
              </p:cNvPr>
              <p:cNvSpPr/>
              <p:nvPr/>
            </p:nvSpPr>
            <p:spPr>
              <a:xfrm rot="20202631">
                <a:off x="-289361" y="5927859"/>
                <a:ext cx="2548624" cy="24383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7" name="Picture 2">
                <a:extLst>
                  <a:ext uri="{FF2B5EF4-FFF2-40B4-BE49-F238E27FC236}">
                    <a16:creationId xmlns:a16="http://schemas.microsoft.com/office/drawing/2014/main" id="{87B4091E-EA7F-0171-7E1A-064D383E5A3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3197" y="6015062"/>
                <a:ext cx="1441630" cy="7666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73AE1145-DA3F-281A-2E0B-0F2395BF7CF9}"/>
                  </a:ext>
                </a:extLst>
              </p:cNvPr>
              <p:cNvSpPr/>
              <p:nvPr/>
            </p:nvSpPr>
            <p:spPr>
              <a:xfrm rot="17425186">
                <a:off x="969842" y="517685"/>
                <a:ext cx="384342" cy="13447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897E4167-83FF-9C56-ECFC-BE6030813D63}"/>
                  </a:ext>
                </a:extLst>
              </p:cNvPr>
              <p:cNvSpPr/>
              <p:nvPr/>
            </p:nvSpPr>
            <p:spPr>
              <a:xfrm rot="16200000">
                <a:off x="1025692" y="481372"/>
                <a:ext cx="427791" cy="10471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7F27409-DEF0-FD8C-386A-9B7C4D47A33B}"/>
                </a:ext>
              </a:extLst>
            </p:cNvPr>
            <p:cNvSpPr/>
            <p:nvPr/>
          </p:nvSpPr>
          <p:spPr>
            <a:xfrm rot="17425186">
              <a:off x="518603" y="276405"/>
              <a:ext cx="156339" cy="13447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FEF23F0-78B5-4E6C-B1B2-75233E785DAA}"/>
                </a:ext>
              </a:extLst>
            </p:cNvPr>
            <p:cNvSpPr/>
            <p:nvPr/>
          </p:nvSpPr>
          <p:spPr>
            <a:xfrm rot="16508873">
              <a:off x="245898" y="365043"/>
              <a:ext cx="266926" cy="6876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9" name="Image 8">
            <a:extLst>
              <a:ext uri="{FF2B5EF4-FFF2-40B4-BE49-F238E27FC236}">
                <a16:creationId xmlns:a16="http://schemas.microsoft.com/office/drawing/2014/main" id="{88A8A5B7-52FE-A5D6-9EF6-4100405874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7762" y="1252437"/>
            <a:ext cx="690109" cy="528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617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 hidden="1">
            <a:extLst>
              <a:ext uri="{FF2B5EF4-FFF2-40B4-BE49-F238E27FC236}">
                <a16:creationId xmlns:a16="http://schemas.microsoft.com/office/drawing/2014/main" id="{9FDB6406-0CDB-4213-A1B6-DE47D953FED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 rtlCol="0"/>
          <a:lstStyle/>
          <a:p>
            <a:r>
              <a:rPr lang="fr-FR" dirty="0"/>
              <a:t>Analyse du projet : diapositive </a:t>
            </a:r>
            <a:r>
              <a:rPr lang="fr" dirty="0"/>
              <a:t>3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D0986099-F5F2-4E8B-BE17-81194861A0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105775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1">
            <a:extLst>
              <a:ext uri="{FF2B5EF4-FFF2-40B4-BE49-F238E27FC236}">
                <a16:creationId xmlns:a16="http://schemas.microsoft.com/office/drawing/2014/main" id="{4E3F5479-058B-4FA8-92E9-18CAB8CDC5C5}"/>
              </a:ext>
            </a:extLst>
          </p:cNvPr>
          <p:cNvSpPr txBox="1">
            <a:spLocks/>
          </p:cNvSpPr>
          <p:nvPr/>
        </p:nvSpPr>
        <p:spPr>
          <a:xfrm>
            <a:off x="228600" y="190500"/>
            <a:ext cx="11734800" cy="3877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/>
            <a:r>
              <a:rPr lang="fr-FR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Frise chronologique</a:t>
            </a:r>
            <a:endParaRPr lang="fr-FR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83E690F4-843A-47A5-8620-4FB01C0D8E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0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92686CE9-F482-73E6-9A51-50724F04823D}"/>
              </a:ext>
            </a:extLst>
          </p:cNvPr>
          <p:cNvSpPr/>
          <p:nvPr/>
        </p:nvSpPr>
        <p:spPr>
          <a:xfrm>
            <a:off x="559522" y="1247775"/>
            <a:ext cx="10939605" cy="5381626"/>
          </a:xfrm>
          <a:prstGeom prst="rect">
            <a:avLst/>
          </a:prstGeom>
          <a:ln>
            <a:noFill/>
          </a:ln>
        </p:spPr>
      </p:sp>
      <p:sp>
        <p:nvSpPr>
          <p:cNvPr id="4" name="Flèche : pentagone 3">
            <a:extLst>
              <a:ext uri="{FF2B5EF4-FFF2-40B4-BE49-F238E27FC236}">
                <a16:creationId xmlns:a16="http://schemas.microsoft.com/office/drawing/2014/main" id="{58A1B063-40E8-86E2-5BC0-A2D8DC98A70B}"/>
              </a:ext>
            </a:extLst>
          </p:cNvPr>
          <p:cNvSpPr/>
          <p:nvPr/>
        </p:nvSpPr>
        <p:spPr>
          <a:xfrm>
            <a:off x="559522" y="3724276"/>
            <a:ext cx="10939605" cy="428624"/>
          </a:xfrm>
          <a:prstGeom prst="homePlate">
            <a:avLst/>
          </a:prstGeom>
          <a:gradFill rotWithShape="0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1200000" scaled="0"/>
          </a:gradFill>
          <a:ln w="12700" cap="flat" cmpd="sng" algn="ctr">
            <a:noFill/>
            <a:prstDash val="solid"/>
            <a:miter lim="800000"/>
            <a:tailEnd type="arrow" w="sm" len="sm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91" name="Groupe 90">
            <a:extLst>
              <a:ext uri="{FF2B5EF4-FFF2-40B4-BE49-F238E27FC236}">
                <a16:creationId xmlns:a16="http://schemas.microsoft.com/office/drawing/2014/main" id="{A58B3189-A45A-0E84-C90F-CA7B1FFD053B}"/>
              </a:ext>
            </a:extLst>
          </p:cNvPr>
          <p:cNvGrpSpPr/>
          <p:nvPr/>
        </p:nvGrpSpPr>
        <p:grpSpPr>
          <a:xfrm>
            <a:off x="635172" y="1785937"/>
            <a:ext cx="2133712" cy="2203022"/>
            <a:chOff x="635172" y="1785937"/>
            <a:chExt cx="2133712" cy="2203022"/>
          </a:xfrm>
        </p:grpSpPr>
        <p:sp>
          <p:nvSpPr>
            <p:cNvPr id="5" name="Larme 4">
              <a:extLst>
                <a:ext uri="{FF2B5EF4-FFF2-40B4-BE49-F238E27FC236}">
                  <a16:creationId xmlns:a16="http://schemas.microsoft.com/office/drawing/2014/main" id="{8DA9ABE5-1BE5-CBA8-02A0-4441416409C5}"/>
                </a:ext>
              </a:extLst>
            </p:cNvPr>
            <p:cNvSpPr/>
            <p:nvPr/>
          </p:nvSpPr>
          <p:spPr>
            <a:xfrm rot="8100000">
              <a:off x="635172" y="1883382"/>
              <a:ext cx="364799" cy="364799"/>
            </a:xfrm>
            <a:prstGeom prst="teardrop">
              <a:avLst>
                <a:gd name="adj" fmla="val 115000"/>
              </a:avLst>
            </a:prstGeom>
            <a:solidFill>
              <a:srgbClr val="0D8295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ercle : creux 5">
              <a:extLst>
                <a:ext uri="{FF2B5EF4-FFF2-40B4-BE49-F238E27FC236}">
                  <a16:creationId xmlns:a16="http://schemas.microsoft.com/office/drawing/2014/main" id="{2816A271-5E21-4CDA-5574-4D224B372C41}"/>
                </a:ext>
              </a:extLst>
            </p:cNvPr>
            <p:cNvSpPr/>
            <p:nvPr/>
          </p:nvSpPr>
          <p:spPr>
            <a:xfrm>
              <a:off x="675698" y="1923908"/>
              <a:ext cx="283747" cy="283747"/>
            </a:xfrm>
            <a:prstGeom prst="donu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F85B7F1B-09CE-EB73-F1C4-38D2986D6962}"/>
                </a:ext>
              </a:extLst>
            </p:cNvPr>
            <p:cNvSpPr/>
            <p:nvPr/>
          </p:nvSpPr>
          <p:spPr>
            <a:xfrm>
              <a:off x="1075523" y="2345626"/>
              <a:ext cx="1693361" cy="818595"/>
            </a:xfrm>
            <a:custGeom>
              <a:avLst/>
              <a:gdLst>
                <a:gd name="connsiteX0" fmla="*/ 0 w 1680067"/>
                <a:gd name="connsiteY0" fmla="*/ 0 h 1592961"/>
                <a:gd name="connsiteX1" fmla="*/ 1680067 w 1680067"/>
                <a:gd name="connsiteY1" fmla="*/ 0 h 1592961"/>
                <a:gd name="connsiteX2" fmla="*/ 1680067 w 1680067"/>
                <a:gd name="connsiteY2" fmla="*/ 1592961 h 1592961"/>
                <a:gd name="connsiteX3" fmla="*/ 0 w 1680067"/>
                <a:gd name="connsiteY3" fmla="*/ 1592961 h 1592961"/>
                <a:gd name="connsiteX4" fmla="*/ 0 w 1680067"/>
                <a:gd name="connsiteY4" fmla="*/ 0 h 1592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067" h="1592961">
                  <a:moveTo>
                    <a:pt x="0" y="0"/>
                  </a:moveTo>
                  <a:lnTo>
                    <a:pt x="1680067" y="0"/>
                  </a:lnTo>
                  <a:lnTo>
                    <a:pt x="1680067" y="1592961"/>
                  </a:lnTo>
                  <a:lnTo>
                    <a:pt x="0" y="159296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88900" rIns="88900" bIns="133350" numCol="1" spcCol="1270" rtlCol="0" anchor="t" anchorCtr="0">
              <a:noAutofit/>
            </a:bodyPr>
            <a:lstStyle/>
            <a:p>
              <a:pPr marL="0" lvl="0" indent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1400" kern="1200" noProof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Début des diagrammes de sankey en ligne</a:t>
              </a:r>
            </a:p>
          </p:txBody>
        </p:sp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00F13A90-2A4A-9AF1-F3D6-C324C91298D8}"/>
                </a:ext>
              </a:extLst>
            </p:cNvPr>
            <p:cNvSpPr/>
            <p:nvPr/>
          </p:nvSpPr>
          <p:spPr>
            <a:xfrm>
              <a:off x="1075523" y="1785937"/>
              <a:ext cx="1680067" cy="559689"/>
            </a:xfrm>
            <a:custGeom>
              <a:avLst/>
              <a:gdLst>
                <a:gd name="connsiteX0" fmla="*/ 0 w 1680067"/>
                <a:gd name="connsiteY0" fmla="*/ 0 h 559689"/>
                <a:gd name="connsiteX1" fmla="*/ 1680067 w 1680067"/>
                <a:gd name="connsiteY1" fmla="*/ 0 h 559689"/>
                <a:gd name="connsiteX2" fmla="*/ 1680067 w 1680067"/>
                <a:gd name="connsiteY2" fmla="*/ 559689 h 559689"/>
                <a:gd name="connsiteX3" fmla="*/ 0 w 1680067"/>
                <a:gd name="connsiteY3" fmla="*/ 559689 h 559689"/>
                <a:gd name="connsiteX4" fmla="*/ 0 w 1680067"/>
                <a:gd name="connsiteY4" fmla="*/ 0 h 55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067" h="559689">
                  <a:moveTo>
                    <a:pt x="0" y="0"/>
                  </a:moveTo>
                  <a:lnTo>
                    <a:pt x="1680067" y="0"/>
                  </a:lnTo>
                  <a:lnTo>
                    <a:pt x="1680067" y="559689"/>
                  </a:lnTo>
                  <a:lnTo>
                    <a:pt x="0" y="55968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01600" bIns="0" numCol="1" spcCol="1270" rtlCol="0" anchor="ctr" anchorCtr="0">
              <a:noAutofit/>
            </a:bodyPr>
            <a:lstStyle/>
            <a:p>
              <a:pPr marL="0" lvl="0" indent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fr-FR" sz="1600" b="1" kern="1200" noProof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2013 eco-data.fr</a:t>
              </a:r>
              <a:endParaRPr lang="fr-FR" sz="1100" kern="1200" noProof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" name="Connecteur droit 12">
              <a:extLst>
                <a:ext uri="{FF2B5EF4-FFF2-40B4-BE49-F238E27FC236}">
                  <a16:creationId xmlns:a16="http://schemas.microsoft.com/office/drawing/2014/main" id="{11559E1E-2C03-AB31-C1D5-C3422BA55026}"/>
                </a:ext>
              </a:extLst>
            </p:cNvPr>
            <p:cNvSpPr/>
            <p:nvPr/>
          </p:nvSpPr>
          <p:spPr>
            <a:xfrm flipH="1">
              <a:off x="812799" y="2345626"/>
              <a:ext cx="4771" cy="1505854"/>
            </a:xfrm>
            <a:prstGeom prst="line">
              <a:avLst/>
            </a:prstGeom>
            <a:noFill/>
            <a:ln w="3175" cap="flat" cmpd="sng" algn="ctr">
              <a:solidFill>
                <a:schemeClr val="bg1">
                  <a:lumMod val="85000"/>
                </a:schemeClr>
              </a:solidFill>
              <a:prstDash val="solid"/>
              <a:miter lim="800000"/>
            </a:ln>
            <a:effectLst/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Ellipse 14">
              <a:extLst>
                <a:ext uri="{FF2B5EF4-FFF2-40B4-BE49-F238E27FC236}">
                  <a16:creationId xmlns:a16="http://schemas.microsoft.com/office/drawing/2014/main" id="{96BC5F71-7FBC-2A59-BD4A-D89A5D6C3E16}"/>
                </a:ext>
              </a:extLst>
            </p:cNvPr>
            <p:cNvSpPr/>
            <p:nvPr/>
          </p:nvSpPr>
          <p:spPr>
            <a:xfrm>
              <a:off x="793033" y="3888215"/>
              <a:ext cx="92862" cy="100744"/>
            </a:xfrm>
            <a:prstGeom prst="ellipse">
              <a:avLst/>
            </a:prstGeom>
            <a:solidFill>
              <a:srgbClr val="0D8295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</p:grpSp>
      <p:grpSp>
        <p:nvGrpSpPr>
          <p:cNvPr id="92" name="Groupe 91">
            <a:extLst>
              <a:ext uri="{FF2B5EF4-FFF2-40B4-BE49-F238E27FC236}">
                <a16:creationId xmlns:a16="http://schemas.microsoft.com/office/drawing/2014/main" id="{17DD6222-2F5D-D0BD-CE8D-DA6457E2884F}"/>
              </a:ext>
            </a:extLst>
          </p:cNvPr>
          <p:cNvGrpSpPr/>
          <p:nvPr/>
        </p:nvGrpSpPr>
        <p:grpSpPr>
          <a:xfrm>
            <a:off x="1677424" y="3865563"/>
            <a:ext cx="2120418" cy="2203023"/>
            <a:chOff x="1728102" y="3888215"/>
            <a:chExt cx="2120418" cy="2203023"/>
          </a:xfrm>
        </p:grpSpPr>
        <p:sp>
          <p:nvSpPr>
            <p:cNvPr id="16" name="Larme 15">
              <a:extLst>
                <a:ext uri="{FF2B5EF4-FFF2-40B4-BE49-F238E27FC236}">
                  <a16:creationId xmlns:a16="http://schemas.microsoft.com/office/drawing/2014/main" id="{70A3421C-CB2A-1D94-6F9E-858397F12A67}"/>
                </a:ext>
              </a:extLst>
            </p:cNvPr>
            <p:cNvSpPr/>
            <p:nvPr/>
          </p:nvSpPr>
          <p:spPr>
            <a:xfrm rot="18900000">
              <a:off x="1728102" y="5628994"/>
              <a:ext cx="364799" cy="364799"/>
            </a:xfrm>
            <a:prstGeom prst="teardrop">
              <a:avLst>
                <a:gd name="adj" fmla="val 115000"/>
              </a:avLst>
            </a:prstGeom>
            <a:solidFill>
              <a:srgbClr val="0D8295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Cercle : creux 16">
              <a:extLst>
                <a:ext uri="{FF2B5EF4-FFF2-40B4-BE49-F238E27FC236}">
                  <a16:creationId xmlns:a16="http://schemas.microsoft.com/office/drawing/2014/main" id="{1D427BC8-EAC0-1D07-CF04-F4732F5B3ADF}"/>
                </a:ext>
              </a:extLst>
            </p:cNvPr>
            <p:cNvSpPr/>
            <p:nvPr/>
          </p:nvSpPr>
          <p:spPr>
            <a:xfrm>
              <a:off x="1768628" y="5669520"/>
              <a:ext cx="283747" cy="283747"/>
            </a:xfrm>
            <a:prstGeom prst="donut">
              <a:avLst/>
            </a:prstGeom>
            <a:solidFill>
              <a:schemeClr val="lt1">
                <a:hueOff val="0"/>
                <a:satOff val="0"/>
                <a:lumOff val="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Forme libre : forme 17">
              <a:extLst>
                <a:ext uri="{FF2B5EF4-FFF2-40B4-BE49-F238E27FC236}">
                  <a16:creationId xmlns:a16="http://schemas.microsoft.com/office/drawing/2014/main" id="{148B8562-1EBA-EA43-C08E-AF9EA2940031}"/>
                </a:ext>
              </a:extLst>
            </p:cNvPr>
            <p:cNvSpPr/>
            <p:nvPr/>
          </p:nvSpPr>
          <p:spPr>
            <a:xfrm>
              <a:off x="2168453" y="3938588"/>
              <a:ext cx="1680067" cy="1592961"/>
            </a:xfrm>
            <a:custGeom>
              <a:avLst/>
              <a:gdLst>
                <a:gd name="connsiteX0" fmla="*/ 0 w 1680067"/>
                <a:gd name="connsiteY0" fmla="*/ 0 h 1592961"/>
                <a:gd name="connsiteX1" fmla="*/ 1680067 w 1680067"/>
                <a:gd name="connsiteY1" fmla="*/ 0 h 1592961"/>
                <a:gd name="connsiteX2" fmla="*/ 1680067 w 1680067"/>
                <a:gd name="connsiteY2" fmla="*/ 1592961 h 1592961"/>
                <a:gd name="connsiteX3" fmla="*/ 0 w 1680067"/>
                <a:gd name="connsiteY3" fmla="*/ 1592961 h 1592961"/>
                <a:gd name="connsiteX4" fmla="*/ 0 w 1680067"/>
                <a:gd name="connsiteY4" fmla="*/ 0 h 1592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067" h="1592961">
                  <a:moveTo>
                    <a:pt x="0" y="0"/>
                  </a:moveTo>
                  <a:lnTo>
                    <a:pt x="1680067" y="0"/>
                  </a:lnTo>
                  <a:lnTo>
                    <a:pt x="1680067" y="1592961"/>
                  </a:lnTo>
                  <a:lnTo>
                    <a:pt x="0" y="159296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42875" rIns="0" bIns="95250" numCol="1" spcCol="1270" rtlCol="0" anchor="b" anchorCtr="0">
              <a:noAutofit/>
            </a:bodyPr>
            <a:lstStyle/>
            <a:p>
              <a:pPr marL="0" lvl="0" indent="0" algn="l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1500" kern="1200" noProof="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Segoe UI Light"/>
                  <a:ea typeface="+mn-ea"/>
                  <a:cs typeface="+mn-cs"/>
                </a:rPr>
                <a:t>Début du projet ADEME AF Filières</a:t>
              </a:r>
              <a:r>
                <a:rPr lang="fr-FR" sz="1500" b="1" kern="1200" noProof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 </a:t>
              </a:r>
              <a:r>
                <a:rPr lang="fr-FR" sz="1500" kern="1200" noProof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Reprise des développements sur flux-biomasse.fr</a:t>
              </a:r>
            </a:p>
          </p:txBody>
        </p:sp>
        <p:sp>
          <p:nvSpPr>
            <p:cNvPr id="19" name="Forme libre : forme 18">
              <a:extLst>
                <a:ext uri="{FF2B5EF4-FFF2-40B4-BE49-F238E27FC236}">
                  <a16:creationId xmlns:a16="http://schemas.microsoft.com/office/drawing/2014/main" id="{51394A1B-D187-C705-6813-DF329766CE6D}"/>
                </a:ext>
              </a:extLst>
            </p:cNvPr>
            <p:cNvSpPr/>
            <p:nvPr/>
          </p:nvSpPr>
          <p:spPr>
            <a:xfrm>
              <a:off x="2168453" y="5531549"/>
              <a:ext cx="1680067" cy="559689"/>
            </a:xfrm>
            <a:custGeom>
              <a:avLst/>
              <a:gdLst>
                <a:gd name="connsiteX0" fmla="*/ 0 w 1680067"/>
                <a:gd name="connsiteY0" fmla="*/ 0 h 559689"/>
                <a:gd name="connsiteX1" fmla="*/ 1680067 w 1680067"/>
                <a:gd name="connsiteY1" fmla="*/ 0 h 559689"/>
                <a:gd name="connsiteX2" fmla="*/ 1680067 w 1680067"/>
                <a:gd name="connsiteY2" fmla="*/ 559689 h 559689"/>
                <a:gd name="connsiteX3" fmla="*/ 0 w 1680067"/>
                <a:gd name="connsiteY3" fmla="*/ 559689 h 559689"/>
                <a:gd name="connsiteX4" fmla="*/ 0 w 1680067"/>
                <a:gd name="connsiteY4" fmla="*/ 0 h 55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067" h="559689">
                  <a:moveTo>
                    <a:pt x="0" y="0"/>
                  </a:moveTo>
                  <a:lnTo>
                    <a:pt x="1680067" y="0"/>
                  </a:lnTo>
                  <a:lnTo>
                    <a:pt x="1680067" y="559689"/>
                  </a:lnTo>
                  <a:lnTo>
                    <a:pt x="0" y="55968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01600" bIns="0" numCol="1" spcCol="1270" rtlCol="0" anchor="ctr" anchorCtr="0">
              <a:noAutofit/>
            </a:bodyPr>
            <a:lstStyle/>
            <a:p>
              <a:pPr marL="0" lvl="0" indent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fr-FR" sz="1600" b="1" kern="1200" noProof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Juin 2017</a:t>
              </a:r>
              <a:endParaRPr lang="fr-FR" sz="1100" kern="1200" noProof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0" name="Connecteur droit 19">
              <a:extLst>
                <a:ext uri="{FF2B5EF4-FFF2-40B4-BE49-F238E27FC236}">
                  <a16:creationId xmlns:a16="http://schemas.microsoft.com/office/drawing/2014/main" id="{E1DC2000-EE31-D7EE-2A56-8291787BF2B1}"/>
                </a:ext>
              </a:extLst>
            </p:cNvPr>
            <p:cNvSpPr/>
            <p:nvPr/>
          </p:nvSpPr>
          <p:spPr>
            <a:xfrm>
              <a:off x="1910501" y="3938588"/>
              <a:ext cx="0" cy="1592961"/>
            </a:xfrm>
            <a:prstGeom prst="line">
              <a:avLst/>
            </a:prstGeom>
            <a:noFill/>
            <a:ln w="3175" cap="flat" cmpd="sng" algn="ctr">
              <a:solidFill>
                <a:prstClr val="white">
                  <a:lumMod val="85000"/>
                </a:prstClr>
              </a:solidFill>
              <a:prstDash val="solid"/>
              <a:miter lim="800000"/>
            </a:ln>
            <a:effectLst/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DDA5D11C-BE32-58D7-6FED-F7AF78D0BB04}"/>
                </a:ext>
              </a:extLst>
            </p:cNvPr>
            <p:cNvSpPr/>
            <p:nvPr/>
          </p:nvSpPr>
          <p:spPr>
            <a:xfrm>
              <a:off x="1885962" y="3888215"/>
              <a:ext cx="92862" cy="100744"/>
            </a:xfrm>
            <a:prstGeom prst="ellipse">
              <a:avLst/>
            </a:prstGeom>
            <a:solidFill>
              <a:srgbClr val="0D8295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</p:grpSp>
      <p:sp>
        <p:nvSpPr>
          <p:cNvPr id="35" name="Ellipse 34">
            <a:extLst>
              <a:ext uri="{FF2B5EF4-FFF2-40B4-BE49-F238E27FC236}">
                <a16:creationId xmlns:a16="http://schemas.microsoft.com/office/drawing/2014/main" id="{BDF12400-ECA6-EB56-4427-35AE0BBD862F}"/>
              </a:ext>
            </a:extLst>
          </p:cNvPr>
          <p:cNvSpPr/>
          <p:nvPr/>
        </p:nvSpPr>
        <p:spPr>
          <a:xfrm>
            <a:off x="5047417" y="1923908"/>
            <a:ext cx="283747" cy="283747"/>
          </a:xfrm>
          <a:prstGeom prst="ellipse">
            <a:avLst/>
          </a:prstGeom>
          <a:solidFill>
            <a:schemeClr val="lt1">
              <a:alpha val="90000"/>
              <a:hueOff val="0"/>
              <a:satOff val="0"/>
              <a:lumOff val="0"/>
              <a:alphaOff val="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8" name="Cercle : creux 47">
            <a:extLst>
              <a:ext uri="{FF2B5EF4-FFF2-40B4-BE49-F238E27FC236}">
                <a16:creationId xmlns:a16="http://schemas.microsoft.com/office/drawing/2014/main" id="{BFD0FABE-ED44-D0FE-2B30-19970FFE2CE3}"/>
              </a:ext>
            </a:extLst>
          </p:cNvPr>
          <p:cNvSpPr/>
          <p:nvPr/>
        </p:nvSpPr>
        <p:spPr>
          <a:xfrm>
            <a:off x="7233276" y="1923908"/>
            <a:ext cx="283747" cy="283747"/>
          </a:xfrm>
          <a:prstGeom prst="donut">
            <a:avLst/>
          </a:prstGeom>
          <a:solidFill>
            <a:schemeClr val="lt1">
              <a:hueOff val="0"/>
              <a:satOff val="0"/>
              <a:lumOff val="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1" name="Connecteur droit 50">
            <a:extLst>
              <a:ext uri="{FF2B5EF4-FFF2-40B4-BE49-F238E27FC236}">
                <a16:creationId xmlns:a16="http://schemas.microsoft.com/office/drawing/2014/main" id="{3B4D2E18-EF26-9B5A-C27B-DAFAFFAFF505}"/>
              </a:ext>
            </a:extLst>
          </p:cNvPr>
          <p:cNvSpPr/>
          <p:nvPr/>
        </p:nvSpPr>
        <p:spPr>
          <a:xfrm>
            <a:off x="7375150" y="2345626"/>
            <a:ext cx="0" cy="1592961"/>
          </a:xfrm>
          <a:prstGeom prst="line">
            <a:avLst/>
          </a:prstGeom>
          <a:noFill/>
          <a:ln w="3175" cap="flat" cmpd="sng" algn="ctr">
            <a:solidFill>
              <a:prstClr val="white">
                <a:lumMod val="85000"/>
              </a:prstClr>
            </a:solidFill>
            <a:prstDash val="solid"/>
            <a:miter lim="800000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94" name="Groupe 93">
            <a:extLst>
              <a:ext uri="{FF2B5EF4-FFF2-40B4-BE49-F238E27FC236}">
                <a16:creationId xmlns:a16="http://schemas.microsoft.com/office/drawing/2014/main" id="{1364BC29-5318-F321-A744-2C7A2FEC23AE}"/>
              </a:ext>
            </a:extLst>
          </p:cNvPr>
          <p:cNvGrpSpPr/>
          <p:nvPr/>
        </p:nvGrpSpPr>
        <p:grpSpPr>
          <a:xfrm>
            <a:off x="3954683" y="3876175"/>
            <a:ext cx="2079697" cy="2589825"/>
            <a:chOff x="3954683" y="3876175"/>
            <a:chExt cx="2079697" cy="2589825"/>
          </a:xfrm>
        </p:grpSpPr>
        <p:sp>
          <p:nvSpPr>
            <p:cNvPr id="30" name="Forme libre : forme 29">
              <a:extLst>
                <a:ext uri="{FF2B5EF4-FFF2-40B4-BE49-F238E27FC236}">
                  <a16:creationId xmlns:a16="http://schemas.microsoft.com/office/drawing/2014/main" id="{06E8F74D-40DC-7859-7D4D-ABE17CACECBD}"/>
                </a:ext>
              </a:extLst>
            </p:cNvPr>
            <p:cNvSpPr/>
            <p:nvPr/>
          </p:nvSpPr>
          <p:spPr>
            <a:xfrm>
              <a:off x="4317061" y="4873039"/>
              <a:ext cx="1680067" cy="1592961"/>
            </a:xfrm>
            <a:custGeom>
              <a:avLst/>
              <a:gdLst>
                <a:gd name="connsiteX0" fmla="*/ 0 w 1680067"/>
                <a:gd name="connsiteY0" fmla="*/ 0 h 1592961"/>
                <a:gd name="connsiteX1" fmla="*/ 1680067 w 1680067"/>
                <a:gd name="connsiteY1" fmla="*/ 0 h 1592961"/>
                <a:gd name="connsiteX2" fmla="*/ 1680067 w 1680067"/>
                <a:gd name="connsiteY2" fmla="*/ 1592961 h 1592961"/>
                <a:gd name="connsiteX3" fmla="*/ 0 w 1680067"/>
                <a:gd name="connsiteY3" fmla="*/ 1592961 h 1592961"/>
                <a:gd name="connsiteX4" fmla="*/ 0 w 1680067"/>
                <a:gd name="connsiteY4" fmla="*/ 0 h 1592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067" h="1592961">
                  <a:moveTo>
                    <a:pt x="0" y="0"/>
                  </a:moveTo>
                  <a:lnTo>
                    <a:pt x="1680067" y="0"/>
                  </a:lnTo>
                  <a:lnTo>
                    <a:pt x="1680067" y="1592961"/>
                  </a:lnTo>
                  <a:lnTo>
                    <a:pt x="0" y="159296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33350" rIns="0" bIns="88900" numCol="1" spcCol="1270" rtlCol="0" anchor="t" anchorCtr="0">
              <a:noAutofit/>
            </a:bodyPr>
            <a:lstStyle/>
            <a:p>
              <a:pPr marL="0" lvl="0" indent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1400" i="1" kern="1200" noProof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Début du projet TerriFlux</a:t>
              </a:r>
            </a:p>
          </p:txBody>
        </p:sp>
        <p:sp>
          <p:nvSpPr>
            <p:cNvPr id="31" name="Forme libre : forme 30">
              <a:extLst>
                <a:ext uri="{FF2B5EF4-FFF2-40B4-BE49-F238E27FC236}">
                  <a16:creationId xmlns:a16="http://schemas.microsoft.com/office/drawing/2014/main" id="{7B10069C-89AA-63E4-DFB3-17A95D0769F5}"/>
                </a:ext>
              </a:extLst>
            </p:cNvPr>
            <p:cNvSpPr/>
            <p:nvPr/>
          </p:nvSpPr>
          <p:spPr>
            <a:xfrm>
              <a:off x="4354313" y="5531549"/>
              <a:ext cx="1680067" cy="559689"/>
            </a:xfrm>
            <a:custGeom>
              <a:avLst/>
              <a:gdLst>
                <a:gd name="connsiteX0" fmla="*/ 0 w 1680067"/>
                <a:gd name="connsiteY0" fmla="*/ 0 h 559689"/>
                <a:gd name="connsiteX1" fmla="*/ 1680067 w 1680067"/>
                <a:gd name="connsiteY1" fmla="*/ 0 h 559689"/>
                <a:gd name="connsiteX2" fmla="*/ 1680067 w 1680067"/>
                <a:gd name="connsiteY2" fmla="*/ 559689 h 559689"/>
                <a:gd name="connsiteX3" fmla="*/ 0 w 1680067"/>
                <a:gd name="connsiteY3" fmla="*/ 559689 h 559689"/>
                <a:gd name="connsiteX4" fmla="*/ 0 w 1680067"/>
                <a:gd name="connsiteY4" fmla="*/ 0 h 55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067" h="559689">
                  <a:moveTo>
                    <a:pt x="0" y="0"/>
                  </a:moveTo>
                  <a:lnTo>
                    <a:pt x="1680067" y="0"/>
                  </a:lnTo>
                  <a:lnTo>
                    <a:pt x="1680067" y="559689"/>
                  </a:lnTo>
                  <a:lnTo>
                    <a:pt x="0" y="55968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14300" bIns="0" numCol="1" spcCol="1270" rtlCol="0" anchor="t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fr-FR" sz="1800" i="1" kern="1200" noProof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Juin 2020</a:t>
              </a:r>
            </a:p>
          </p:txBody>
        </p:sp>
        <p:sp>
          <p:nvSpPr>
            <p:cNvPr id="69" name="Larme 68">
              <a:extLst>
                <a:ext uri="{FF2B5EF4-FFF2-40B4-BE49-F238E27FC236}">
                  <a16:creationId xmlns:a16="http://schemas.microsoft.com/office/drawing/2014/main" id="{06739039-776E-7F27-8465-24F85C8964F0}"/>
                </a:ext>
              </a:extLst>
            </p:cNvPr>
            <p:cNvSpPr/>
            <p:nvPr/>
          </p:nvSpPr>
          <p:spPr>
            <a:xfrm rot="18900000">
              <a:off x="3954683" y="5667325"/>
              <a:ext cx="364799" cy="364799"/>
            </a:xfrm>
            <a:prstGeom prst="teardrop">
              <a:avLst>
                <a:gd name="adj" fmla="val 115000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0" name="Cercle : creux 69">
              <a:extLst>
                <a:ext uri="{FF2B5EF4-FFF2-40B4-BE49-F238E27FC236}">
                  <a16:creationId xmlns:a16="http://schemas.microsoft.com/office/drawing/2014/main" id="{7B9CDA39-3879-FB06-9021-65F4ADB377E9}"/>
                </a:ext>
              </a:extLst>
            </p:cNvPr>
            <p:cNvSpPr/>
            <p:nvPr/>
          </p:nvSpPr>
          <p:spPr>
            <a:xfrm>
              <a:off x="3995208" y="5707850"/>
              <a:ext cx="283747" cy="283747"/>
            </a:xfrm>
            <a:prstGeom prst="donut">
              <a:avLst/>
            </a:prstGeom>
            <a:solidFill>
              <a:schemeClr val="lt1">
                <a:hueOff val="0"/>
                <a:satOff val="0"/>
                <a:lumOff val="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1" name="Connecteur droit 70">
              <a:extLst>
                <a:ext uri="{FF2B5EF4-FFF2-40B4-BE49-F238E27FC236}">
                  <a16:creationId xmlns:a16="http://schemas.microsoft.com/office/drawing/2014/main" id="{23401553-05F6-7645-C765-1667D65DA697}"/>
                </a:ext>
              </a:extLst>
            </p:cNvPr>
            <p:cNvSpPr/>
            <p:nvPr/>
          </p:nvSpPr>
          <p:spPr>
            <a:xfrm>
              <a:off x="4118095" y="3998810"/>
              <a:ext cx="18987" cy="1571070"/>
            </a:xfrm>
            <a:prstGeom prst="line">
              <a:avLst/>
            </a:prstGeom>
            <a:noFill/>
            <a:ln w="3175" cap="flat" cmpd="sng" algn="ctr">
              <a:solidFill>
                <a:prstClr val="white">
                  <a:lumMod val="85000"/>
                </a:prstClr>
              </a:solidFill>
              <a:prstDash val="solid"/>
              <a:miter lim="800000"/>
            </a:ln>
            <a:effectLst/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2" name="Ellipse 71">
              <a:extLst>
                <a:ext uri="{FF2B5EF4-FFF2-40B4-BE49-F238E27FC236}">
                  <a16:creationId xmlns:a16="http://schemas.microsoft.com/office/drawing/2014/main" id="{CD0D50FB-31AD-3F3C-1533-51BDF6090960}"/>
                </a:ext>
              </a:extLst>
            </p:cNvPr>
            <p:cNvSpPr/>
            <p:nvPr/>
          </p:nvSpPr>
          <p:spPr>
            <a:xfrm>
              <a:off x="4098976" y="3876175"/>
              <a:ext cx="92862" cy="100744"/>
            </a:xfrm>
            <a:prstGeom prst="ellipse">
              <a:avLst/>
            </a:prstGeom>
            <a:solidFill>
              <a:srgbClr val="92D050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</p:grpSp>
      <p:grpSp>
        <p:nvGrpSpPr>
          <p:cNvPr id="96" name="Groupe 95">
            <a:extLst>
              <a:ext uri="{FF2B5EF4-FFF2-40B4-BE49-F238E27FC236}">
                <a16:creationId xmlns:a16="http://schemas.microsoft.com/office/drawing/2014/main" id="{56F72D88-326D-51A2-F9A3-1CAB7F0750F8}"/>
              </a:ext>
            </a:extLst>
          </p:cNvPr>
          <p:cNvGrpSpPr/>
          <p:nvPr/>
        </p:nvGrpSpPr>
        <p:grpSpPr>
          <a:xfrm>
            <a:off x="6065171" y="3854282"/>
            <a:ext cx="2155068" cy="2637786"/>
            <a:chOff x="6065171" y="3854282"/>
            <a:chExt cx="2155068" cy="2637786"/>
          </a:xfrm>
        </p:grpSpPr>
        <p:sp>
          <p:nvSpPr>
            <p:cNvPr id="43" name="Forme libre : forme 42">
              <a:extLst>
                <a:ext uri="{FF2B5EF4-FFF2-40B4-BE49-F238E27FC236}">
                  <a16:creationId xmlns:a16="http://schemas.microsoft.com/office/drawing/2014/main" id="{7B3D2616-0BC4-4B06-092C-0703426EE126}"/>
                </a:ext>
              </a:extLst>
            </p:cNvPr>
            <p:cNvSpPr/>
            <p:nvPr/>
          </p:nvSpPr>
          <p:spPr>
            <a:xfrm>
              <a:off x="6504398" y="4899107"/>
              <a:ext cx="1680067" cy="1592961"/>
            </a:xfrm>
            <a:custGeom>
              <a:avLst/>
              <a:gdLst>
                <a:gd name="connsiteX0" fmla="*/ 0 w 1680067"/>
                <a:gd name="connsiteY0" fmla="*/ 0 h 1592961"/>
                <a:gd name="connsiteX1" fmla="*/ 1680067 w 1680067"/>
                <a:gd name="connsiteY1" fmla="*/ 0 h 1592961"/>
                <a:gd name="connsiteX2" fmla="*/ 1680067 w 1680067"/>
                <a:gd name="connsiteY2" fmla="*/ 1592961 h 1592961"/>
                <a:gd name="connsiteX3" fmla="*/ 0 w 1680067"/>
                <a:gd name="connsiteY3" fmla="*/ 1592961 h 1592961"/>
                <a:gd name="connsiteX4" fmla="*/ 0 w 1680067"/>
                <a:gd name="connsiteY4" fmla="*/ 0 h 1592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067" h="1592961">
                  <a:moveTo>
                    <a:pt x="0" y="0"/>
                  </a:moveTo>
                  <a:lnTo>
                    <a:pt x="1680067" y="0"/>
                  </a:lnTo>
                  <a:lnTo>
                    <a:pt x="1680067" y="1592961"/>
                  </a:lnTo>
                  <a:lnTo>
                    <a:pt x="0" y="159296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33350" rIns="0" bIns="88900" numCol="1" spcCol="1270" rtlCol="0" anchor="t" anchorCtr="0">
              <a:noAutofit/>
            </a:bodyPr>
            <a:lstStyle/>
            <a:p>
              <a:pPr marL="0" lvl="0" indent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1400" i="1" kern="1200" noProof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Seconde rencontre OpenSankey</a:t>
              </a:r>
            </a:p>
          </p:txBody>
        </p:sp>
        <p:sp>
          <p:nvSpPr>
            <p:cNvPr id="44" name="Forme libre : forme 43">
              <a:extLst>
                <a:ext uri="{FF2B5EF4-FFF2-40B4-BE49-F238E27FC236}">
                  <a16:creationId xmlns:a16="http://schemas.microsoft.com/office/drawing/2014/main" id="{FA133DB6-C74C-0892-1C8B-94560B939EA4}"/>
                </a:ext>
              </a:extLst>
            </p:cNvPr>
            <p:cNvSpPr/>
            <p:nvPr/>
          </p:nvSpPr>
          <p:spPr>
            <a:xfrm>
              <a:off x="6540172" y="5531549"/>
              <a:ext cx="1680067" cy="559689"/>
            </a:xfrm>
            <a:custGeom>
              <a:avLst/>
              <a:gdLst>
                <a:gd name="connsiteX0" fmla="*/ 0 w 1680067"/>
                <a:gd name="connsiteY0" fmla="*/ 0 h 559689"/>
                <a:gd name="connsiteX1" fmla="*/ 1680067 w 1680067"/>
                <a:gd name="connsiteY1" fmla="*/ 0 h 559689"/>
                <a:gd name="connsiteX2" fmla="*/ 1680067 w 1680067"/>
                <a:gd name="connsiteY2" fmla="*/ 559689 h 559689"/>
                <a:gd name="connsiteX3" fmla="*/ 0 w 1680067"/>
                <a:gd name="connsiteY3" fmla="*/ 559689 h 559689"/>
                <a:gd name="connsiteX4" fmla="*/ 0 w 1680067"/>
                <a:gd name="connsiteY4" fmla="*/ 0 h 55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067" h="559689">
                  <a:moveTo>
                    <a:pt x="0" y="0"/>
                  </a:moveTo>
                  <a:lnTo>
                    <a:pt x="1680067" y="0"/>
                  </a:lnTo>
                  <a:lnTo>
                    <a:pt x="1680067" y="559689"/>
                  </a:lnTo>
                  <a:lnTo>
                    <a:pt x="0" y="55968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14300" bIns="0" numCol="1" spcCol="1270" rtlCol="0" anchor="t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fr-FR" sz="1800" i="1" kern="1200" noProof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Janvier 2022</a:t>
              </a:r>
            </a:p>
          </p:txBody>
        </p:sp>
        <p:sp>
          <p:nvSpPr>
            <p:cNvPr id="74" name="Larme 73">
              <a:extLst>
                <a:ext uri="{FF2B5EF4-FFF2-40B4-BE49-F238E27FC236}">
                  <a16:creationId xmlns:a16="http://schemas.microsoft.com/office/drawing/2014/main" id="{57B97EFB-E1BA-BB6A-EB20-39DEB21C9B07}"/>
                </a:ext>
              </a:extLst>
            </p:cNvPr>
            <p:cNvSpPr/>
            <p:nvPr/>
          </p:nvSpPr>
          <p:spPr>
            <a:xfrm rot="18900000">
              <a:off x="6065171" y="5645432"/>
              <a:ext cx="364799" cy="364799"/>
            </a:xfrm>
            <a:prstGeom prst="teardrop">
              <a:avLst>
                <a:gd name="adj" fmla="val 115000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5" name="Cercle : creux 74">
              <a:extLst>
                <a:ext uri="{FF2B5EF4-FFF2-40B4-BE49-F238E27FC236}">
                  <a16:creationId xmlns:a16="http://schemas.microsoft.com/office/drawing/2014/main" id="{C96340D2-69C2-2CAA-098B-DD397C6213E8}"/>
                </a:ext>
              </a:extLst>
            </p:cNvPr>
            <p:cNvSpPr/>
            <p:nvPr/>
          </p:nvSpPr>
          <p:spPr>
            <a:xfrm>
              <a:off x="6105696" y="5685957"/>
              <a:ext cx="283747" cy="283747"/>
            </a:xfrm>
            <a:prstGeom prst="donut">
              <a:avLst/>
            </a:prstGeom>
            <a:solidFill>
              <a:schemeClr val="lt1">
                <a:hueOff val="0"/>
                <a:satOff val="0"/>
                <a:lumOff val="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6" name="Ellipse 75">
              <a:extLst>
                <a:ext uri="{FF2B5EF4-FFF2-40B4-BE49-F238E27FC236}">
                  <a16:creationId xmlns:a16="http://schemas.microsoft.com/office/drawing/2014/main" id="{CCEBE98F-C95C-D1BE-D2BA-39387B46B0EB}"/>
                </a:ext>
              </a:extLst>
            </p:cNvPr>
            <p:cNvSpPr/>
            <p:nvPr/>
          </p:nvSpPr>
          <p:spPr>
            <a:xfrm>
              <a:off x="6209464" y="3854282"/>
              <a:ext cx="92862" cy="100744"/>
            </a:xfrm>
            <a:prstGeom prst="ellipse">
              <a:avLst/>
            </a:prstGeom>
            <a:solidFill>
              <a:srgbClr val="92D050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77" name="Connecteur droit 76">
              <a:extLst>
                <a:ext uri="{FF2B5EF4-FFF2-40B4-BE49-F238E27FC236}">
                  <a16:creationId xmlns:a16="http://schemas.microsoft.com/office/drawing/2014/main" id="{32135D13-EC8C-7B66-6C12-A8BCFED5322E}"/>
                </a:ext>
              </a:extLst>
            </p:cNvPr>
            <p:cNvSpPr/>
            <p:nvPr/>
          </p:nvSpPr>
          <p:spPr>
            <a:xfrm>
              <a:off x="6231746" y="3960480"/>
              <a:ext cx="0" cy="1592961"/>
            </a:xfrm>
            <a:prstGeom prst="line">
              <a:avLst/>
            </a:prstGeom>
            <a:noFill/>
            <a:ln w="3175" cap="flat" cmpd="sng" algn="ctr">
              <a:solidFill>
                <a:prstClr val="white">
                  <a:lumMod val="85000"/>
                </a:prstClr>
              </a:solidFill>
              <a:prstDash val="solid"/>
              <a:miter lim="800000"/>
            </a:ln>
            <a:effectLst/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95" name="Groupe 94">
            <a:extLst>
              <a:ext uri="{FF2B5EF4-FFF2-40B4-BE49-F238E27FC236}">
                <a16:creationId xmlns:a16="http://schemas.microsoft.com/office/drawing/2014/main" id="{396C3336-8450-802A-0F7D-A29A224616E6}"/>
              </a:ext>
            </a:extLst>
          </p:cNvPr>
          <p:cNvGrpSpPr/>
          <p:nvPr/>
        </p:nvGrpSpPr>
        <p:grpSpPr>
          <a:xfrm>
            <a:off x="5020055" y="1785937"/>
            <a:ext cx="2107254" cy="2190982"/>
            <a:chOff x="5020055" y="1785937"/>
            <a:chExt cx="2107254" cy="2190982"/>
          </a:xfrm>
        </p:grpSpPr>
        <p:sp>
          <p:nvSpPr>
            <p:cNvPr id="36" name="Forme libre : forme 35">
              <a:extLst>
                <a:ext uri="{FF2B5EF4-FFF2-40B4-BE49-F238E27FC236}">
                  <a16:creationId xmlns:a16="http://schemas.microsoft.com/office/drawing/2014/main" id="{E94126AB-38E1-2D4E-1233-B157286DF6EC}"/>
                </a:ext>
              </a:extLst>
            </p:cNvPr>
            <p:cNvSpPr/>
            <p:nvPr/>
          </p:nvSpPr>
          <p:spPr>
            <a:xfrm>
              <a:off x="5446473" y="2065781"/>
              <a:ext cx="1680067" cy="1592961"/>
            </a:xfrm>
            <a:custGeom>
              <a:avLst/>
              <a:gdLst>
                <a:gd name="connsiteX0" fmla="*/ 0 w 1680067"/>
                <a:gd name="connsiteY0" fmla="*/ 0 h 1592961"/>
                <a:gd name="connsiteX1" fmla="*/ 1680067 w 1680067"/>
                <a:gd name="connsiteY1" fmla="*/ 0 h 1592961"/>
                <a:gd name="connsiteX2" fmla="*/ 1680067 w 1680067"/>
                <a:gd name="connsiteY2" fmla="*/ 1592961 h 1592961"/>
                <a:gd name="connsiteX3" fmla="*/ 0 w 1680067"/>
                <a:gd name="connsiteY3" fmla="*/ 1592961 h 1592961"/>
                <a:gd name="connsiteX4" fmla="*/ 0 w 1680067"/>
                <a:gd name="connsiteY4" fmla="*/ 0 h 1592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067" h="1592961">
                  <a:moveTo>
                    <a:pt x="0" y="0"/>
                  </a:moveTo>
                  <a:lnTo>
                    <a:pt x="1680067" y="0"/>
                  </a:lnTo>
                  <a:lnTo>
                    <a:pt x="1680067" y="1592961"/>
                  </a:lnTo>
                  <a:lnTo>
                    <a:pt x="0" y="159296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88900" rIns="88900" bIns="133350" numCol="1" spcCol="1270" rtlCol="0" anchor="t" anchorCtr="0">
              <a:noAutofit/>
            </a:bodyPr>
            <a:lstStyle/>
            <a:p>
              <a:pPr marL="0" lvl="0" indent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1400" i="1" kern="1200" noProof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Première rencontre OpenSankey</a:t>
              </a:r>
            </a:p>
          </p:txBody>
        </p:sp>
        <p:sp>
          <p:nvSpPr>
            <p:cNvPr id="37" name="Forme libre : forme 36">
              <a:extLst>
                <a:ext uri="{FF2B5EF4-FFF2-40B4-BE49-F238E27FC236}">
                  <a16:creationId xmlns:a16="http://schemas.microsoft.com/office/drawing/2014/main" id="{7A125C4A-0448-B130-54CB-D64F5D3579D3}"/>
                </a:ext>
              </a:extLst>
            </p:cNvPr>
            <p:cNvSpPr/>
            <p:nvPr/>
          </p:nvSpPr>
          <p:spPr>
            <a:xfrm>
              <a:off x="5447242" y="1785937"/>
              <a:ext cx="1680067" cy="559689"/>
            </a:xfrm>
            <a:custGeom>
              <a:avLst/>
              <a:gdLst>
                <a:gd name="connsiteX0" fmla="*/ 0 w 1680067"/>
                <a:gd name="connsiteY0" fmla="*/ 0 h 559689"/>
                <a:gd name="connsiteX1" fmla="*/ 1680067 w 1680067"/>
                <a:gd name="connsiteY1" fmla="*/ 0 h 559689"/>
                <a:gd name="connsiteX2" fmla="*/ 1680067 w 1680067"/>
                <a:gd name="connsiteY2" fmla="*/ 559689 h 559689"/>
                <a:gd name="connsiteX3" fmla="*/ 0 w 1680067"/>
                <a:gd name="connsiteY3" fmla="*/ 559689 h 559689"/>
                <a:gd name="connsiteX4" fmla="*/ 0 w 1680067"/>
                <a:gd name="connsiteY4" fmla="*/ 0 h 55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067" h="559689">
                  <a:moveTo>
                    <a:pt x="0" y="0"/>
                  </a:moveTo>
                  <a:lnTo>
                    <a:pt x="1680067" y="0"/>
                  </a:lnTo>
                  <a:lnTo>
                    <a:pt x="1680067" y="559689"/>
                  </a:lnTo>
                  <a:lnTo>
                    <a:pt x="0" y="55968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14300" bIns="0" numCol="1" spcCol="1270" rtlCol="0" anchor="t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fr-FR" sz="1800" i="1" kern="1200" noProof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Septembre 2021</a:t>
              </a:r>
            </a:p>
          </p:txBody>
        </p:sp>
        <p:sp>
          <p:nvSpPr>
            <p:cNvPr id="78" name="Larme 77">
              <a:extLst>
                <a:ext uri="{FF2B5EF4-FFF2-40B4-BE49-F238E27FC236}">
                  <a16:creationId xmlns:a16="http://schemas.microsoft.com/office/drawing/2014/main" id="{E870C603-8BE8-DD81-4244-5E181B100E02}"/>
                </a:ext>
              </a:extLst>
            </p:cNvPr>
            <p:cNvSpPr/>
            <p:nvPr/>
          </p:nvSpPr>
          <p:spPr>
            <a:xfrm rot="8100000">
              <a:off x="5020055" y="1818167"/>
              <a:ext cx="364799" cy="364799"/>
            </a:xfrm>
            <a:prstGeom prst="teardrop">
              <a:avLst>
                <a:gd name="adj" fmla="val 115000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9" name="Cercle : creux 78">
              <a:extLst>
                <a:ext uri="{FF2B5EF4-FFF2-40B4-BE49-F238E27FC236}">
                  <a16:creationId xmlns:a16="http://schemas.microsoft.com/office/drawing/2014/main" id="{1F3E0D6B-C357-C67B-D374-49D07B058F11}"/>
                </a:ext>
              </a:extLst>
            </p:cNvPr>
            <p:cNvSpPr/>
            <p:nvPr/>
          </p:nvSpPr>
          <p:spPr>
            <a:xfrm>
              <a:off x="5060581" y="1858693"/>
              <a:ext cx="283747" cy="283747"/>
            </a:xfrm>
            <a:prstGeom prst="donu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0" name="Connecteur droit 79">
              <a:extLst>
                <a:ext uri="{FF2B5EF4-FFF2-40B4-BE49-F238E27FC236}">
                  <a16:creationId xmlns:a16="http://schemas.microsoft.com/office/drawing/2014/main" id="{E382F55D-D2DE-D112-95BC-F946510C36A9}"/>
                </a:ext>
              </a:extLst>
            </p:cNvPr>
            <p:cNvSpPr/>
            <p:nvPr/>
          </p:nvSpPr>
          <p:spPr>
            <a:xfrm>
              <a:off x="5213133" y="2258519"/>
              <a:ext cx="0" cy="1592961"/>
            </a:xfrm>
            <a:prstGeom prst="line">
              <a:avLst/>
            </a:prstGeom>
            <a:noFill/>
            <a:ln w="3175" cap="flat" cmpd="sng" algn="ctr">
              <a:solidFill>
                <a:schemeClr val="bg1">
                  <a:lumMod val="85000"/>
                </a:schemeClr>
              </a:solidFill>
              <a:prstDash val="solid"/>
              <a:miter lim="800000"/>
            </a:ln>
            <a:effectLst/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1" name="Ellipse 80">
              <a:extLst>
                <a:ext uri="{FF2B5EF4-FFF2-40B4-BE49-F238E27FC236}">
                  <a16:creationId xmlns:a16="http://schemas.microsoft.com/office/drawing/2014/main" id="{D113CBD7-04A3-B20F-EA55-74BEBF600EC2}"/>
                </a:ext>
              </a:extLst>
            </p:cNvPr>
            <p:cNvSpPr/>
            <p:nvPr/>
          </p:nvSpPr>
          <p:spPr>
            <a:xfrm>
              <a:off x="5152970" y="3876175"/>
              <a:ext cx="92862" cy="100744"/>
            </a:xfrm>
            <a:prstGeom prst="ellipse">
              <a:avLst/>
            </a:prstGeom>
            <a:solidFill>
              <a:srgbClr val="92D050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</p:grpSp>
      <p:grpSp>
        <p:nvGrpSpPr>
          <p:cNvPr id="97" name="Groupe 96">
            <a:extLst>
              <a:ext uri="{FF2B5EF4-FFF2-40B4-BE49-F238E27FC236}">
                <a16:creationId xmlns:a16="http://schemas.microsoft.com/office/drawing/2014/main" id="{4CC1E856-9707-DB76-C673-02CA5A56A32A}"/>
              </a:ext>
            </a:extLst>
          </p:cNvPr>
          <p:cNvGrpSpPr/>
          <p:nvPr/>
        </p:nvGrpSpPr>
        <p:grpSpPr>
          <a:xfrm>
            <a:off x="7202862" y="1785937"/>
            <a:ext cx="2110307" cy="2220102"/>
            <a:chOff x="7202862" y="1785937"/>
            <a:chExt cx="2110307" cy="2220102"/>
          </a:xfrm>
        </p:grpSpPr>
        <p:sp>
          <p:nvSpPr>
            <p:cNvPr id="49" name="Forme libre : forme 48">
              <a:extLst>
                <a:ext uri="{FF2B5EF4-FFF2-40B4-BE49-F238E27FC236}">
                  <a16:creationId xmlns:a16="http://schemas.microsoft.com/office/drawing/2014/main" id="{B309C147-035D-0877-14D8-0781D67349F0}"/>
                </a:ext>
              </a:extLst>
            </p:cNvPr>
            <p:cNvSpPr/>
            <p:nvPr/>
          </p:nvSpPr>
          <p:spPr>
            <a:xfrm>
              <a:off x="7632333" y="2118490"/>
              <a:ext cx="1680067" cy="1592961"/>
            </a:xfrm>
            <a:custGeom>
              <a:avLst/>
              <a:gdLst>
                <a:gd name="connsiteX0" fmla="*/ 0 w 1680067"/>
                <a:gd name="connsiteY0" fmla="*/ 0 h 1592961"/>
                <a:gd name="connsiteX1" fmla="*/ 1680067 w 1680067"/>
                <a:gd name="connsiteY1" fmla="*/ 0 h 1592961"/>
                <a:gd name="connsiteX2" fmla="*/ 1680067 w 1680067"/>
                <a:gd name="connsiteY2" fmla="*/ 1592961 h 1592961"/>
                <a:gd name="connsiteX3" fmla="*/ 0 w 1680067"/>
                <a:gd name="connsiteY3" fmla="*/ 1592961 h 1592961"/>
                <a:gd name="connsiteX4" fmla="*/ 0 w 1680067"/>
                <a:gd name="connsiteY4" fmla="*/ 0 h 1592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067" h="1592961">
                  <a:moveTo>
                    <a:pt x="0" y="0"/>
                  </a:moveTo>
                  <a:lnTo>
                    <a:pt x="1680067" y="0"/>
                  </a:lnTo>
                  <a:lnTo>
                    <a:pt x="1680067" y="1592961"/>
                  </a:lnTo>
                  <a:lnTo>
                    <a:pt x="0" y="159296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88900" rIns="88900" bIns="133350" numCol="1" spcCol="1270" rtlCol="0" anchor="t" anchorCtr="0">
              <a:noAutofit/>
            </a:bodyPr>
            <a:lstStyle/>
            <a:p>
              <a:pPr marL="0" lvl="0" indent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1400" i="1" kern="1200" noProof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Troisième rencontre OpenSankey</a:t>
              </a:r>
              <a:endParaRPr lang="fr-FR" sz="1400" kern="1200" noProof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0" name="Forme libre : forme 49">
              <a:extLst>
                <a:ext uri="{FF2B5EF4-FFF2-40B4-BE49-F238E27FC236}">
                  <a16:creationId xmlns:a16="http://schemas.microsoft.com/office/drawing/2014/main" id="{28CFC8A6-147B-CE08-7C4F-F467055FB4B0}"/>
                </a:ext>
              </a:extLst>
            </p:cNvPr>
            <p:cNvSpPr/>
            <p:nvPr/>
          </p:nvSpPr>
          <p:spPr>
            <a:xfrm>
              <a:off x="7633102" y="1785937"/>
              <a:ext cx="1680067" cy="559689"/>
            </a:xfrm>
            <a:custGeom>
              <a:avLst/>
              <a:gdLst>
                <a:gd name="connsiteX0" fmla="*/ 0 w 1680067"/>
                <a:gd name="connsiteY0" fmla="*/ 0 h 559689"/>
                <a:gd name="connsiteX1" fmla="*/ 1680067 w 1680067"/>
                <a:gd name="connsiteY1" fmla="*/ 0 h 559689"/>
                <a:gd name="connsiteX2" fmla="*/ 1680067 w 1680067"/>
                <a:gd name="connsiteY2" fmla="*/ 559689 h 559689"/>
                <a:gd name="connsiteX3" fmla="*/ 0 w 1680067"/>
                <a:gd name="connsiteY3" fmla="*/ 559689 h 559689"/>
                <a:gd name="connsiteX4" fmla="*/ 0 w 1680067"/>
                <a:gd name="connsiteY4" fmla="*/ 0 h 55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067" h="559689">
                  <a:moveTo>
                    <a:pt x="0" y="0"/>
                  </a:moveTo>
                  <a:lnTo>
                    <a:pt x="1680067" y="0"/>
                  </a:lnTo>
                  <a:lnTo>
                    <a:pt x="1680067" y="559689"/>
                  </a:lnTo>
                  <a:lnTo>
                    <a:pt x="0" y="55968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01600" bIns="0" numCol="1" spcCol="1270" rtlCol="0" anchor="ctr" anchorCtr="0">
              <a:noAutofit/>
            </a:bodyPr>
            <a:lstStyle/>
            <a:p>
              <a:pPr marL="0" lvl="0" indent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fr-FR" sz="1600" b="1" kern="1200" noProof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Mai 2022</a:t>
              </a:r>
              <a:endParaRPr lang="fr-FR" sz="1100" kern="1200" noProof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2" name="Larme 81">
              <a:extLst>
                <a:ext uri="{FF2B5EF4-FFF2-40B4-BE49-F238E27FC236}">
                  <a16:creationId xmlns:a16="http://schemas.microsoft.com/office/drawing/2014/main" id="{D66F43AB-A411-5256-E28D-3DE6650598C8}"/>
                </a:ext>
              </a:extLst>
            </p:cNvPr>
            <p:cNvSpPr/>
            <p:nvPr/>
          </p:nvSpPr>
          <p:spPr>
            <a:xfrm rot="8100000">
              <a:off x="7202862" y="1870558"/>
              <a:ext cx="364799" cy="364799"/>
            </a:xfrm>
            <a:prstGeom prst="teardrop">
              <a:avLst>
                <a:gd name="adj" fmla="val 115000"/>
              </a:avLst>
            </a:prstGeom>
            <a:solidFill>
              <a:srgbClr val="92D05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3" name="Cercle : creux 82">
              <a:extLst>
                <a:ext uri="{FF2B5EF4-FFF2-40B4-BE49-F238E27FC236}">
                  <a16:creationId xmlns:a16="http://schemas.microsoft.com/office/drawing/2014/main" id="{953A039E-EACC-D40E-4C98-B90F6678B93D}"/>
                </a:ext>
              </a:extLst>
            </p:cNvPr>
            <p:cNvSpPr/>
            <p:nvPr/>
          </p:nvSpPr>
          <p:spPr>
            <a:xfrm>
              <a:off x="7243388" y="1911084"/>
              <a:ext cx="283747" cy="283747"/>
            </a:xfrm>
            <a:prstGeom prst="donu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4" name="Ellipse 83">
              <a:extLst>
                <a:ext uri="{FF2B5EF4-FFF2-40B4-BE49-F238E27FC236}">
                  <a16:creationId xmlns:a16="http://schemas.microsoft.com/office/drawing/2014/main" id="{CD0F4828-1E81-52C5-AEBF-E60716ECF687}"/>
                </a:ext>
              </a:extLst>
            </p:cNvPr>
            <p:cNvSpPr/>
            <p:nvPr/>
          </p:nvSpPr>
          <p:spPr>
            <a:xfrm>
              <a:off x="7339597" y="3905295"/>
              <a:ext cx="92862" cy="100744"/>
            </a:xfrm>
            <a:prstGeom prst="ellipse">
              <a:avLst/>
            </a:prstGeom>
            <a:solidFill>
              <a:srgbClr val="92D050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</p:grpSp>
      <p:grpSp>
        <p:nvGrpSpPr>
          <p:cNvPr id="93" name="Groupe 92">
            <a:extLst>
              <a:ext uri="{FF2B5EF4-FFF2-40B4-BE49-F238E27FC236}">
                <a16:creationId xmlns:a16="http://schemas.microsoft.com/office/drawing/2014/main" id="{CD039480-958C-D84D-78BF-D8F9ED2DD8D3}"/>
              </a:ext>
            </a:extLst>
          </p:cNvPr>
          <p:cNvGrpSpPr/>
          <p:nvPr/>
        </p:nvGrpSpPr>
        <p:grpSpPr>
          <a:xfrm>
            <a:off x="2831143" y="1785937"/>
            <a:ext cx="2110307" cy="2203022"/>
            <a:chOff x="2831143" y="1785937"/>
            <a:chExt cx="2110307" cy="2203022"/>
          </a:xfrm>
        </p:grpSpPr>
        <p:sp>
          <p:nvSpPr>
            <p:cNvPr id="24" name="Forme libre : forme 23">
              <a:extLst>
                <a:ext uri="{FF2B5EF4-FFF2-40B4-BE49-F238E27FC236}">
                  <a16:creationId xmlns:a16="http://schemas.microsoft.com/office/drawing/2014/main" id="{8DA2F5B7-560F-AA02-8958-F06287E47394}"/>
                </a:ext>
              </a:extLst>
            </p:cNvPr>
            <p:cNvSpPr/>
            <p:nvPr/>
          </p:nvSpPr>
          <p:spPr>
            <a:xfrm>
              <a:off x="3261383" y="2345626"/>
              <a:ext cx="1680067" cy="1592961"/>
            </a:xfrm>
            <a:custGeom>
              <a:avLst/>
              <a:gdLst>
                <a:gd name="connsiteX0" fmla="*/ 0 w 1680067"/>
                <a:gd name="connsiteY0" fmla="*/ 0 h 1592961"/>
                <a:gd name="connsiteX1" fmla="*/ 1680067 w 1680067"/>
                <a:gd name="connsiteY1" fmla="*/ 0 h 1592961"/>
                <a:gd name="connsiteX2" fmla="*/ 1680067 w 1680067"/>
                <a:gd name="connsiteY2" fmla="*/ 1592961 h 1592961"/>
                <a:gd name="connsiteX3" fmla="*/ 0 w 1680067"/>
                <a:gd name="connsiteY3" fmla="*/ 1592961 h 1592961"/>
                <a:gd name="connsiteX4" fmla="*/ 0 w 1680067"/>
                <a:gd name="connsiteY4" fmla="*/ 0 h 1592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067" h="1592961">
                  <a:moveTo>
                    <a:pt x="0" y="0"/>
                  </a:moveTo>
                  <a:lnTo>
                    <a:pt x="1680067" y="0"/>
                  </a:lnTo>
                  <a:lnTo>
                    <a:pt x="1680067" y="1592961"/>
                  </a:lnTo>
                  <a:lnTo>
                    <a:pt x="0" y="159296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88900" rIns="88900" bIns="133350" numCol="1" spcCol="1270" rtlCol="0" anchor="t" anchorCtr="0">
              <a:noAutofit/>
            </a:bodyPr>
            <a:lstStyle/>
            <a:p>
              <a:pPr marL="0" lvl="0" indent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1400" b="0" i="1" kern="1200" noProof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Fin de AF Filières</a:t>
              </a:r>
              <a:endParaRPr lang="fr-FR" sz="1400" i="1" kern="1200" noProof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orme libre : forme 24">
              <a:extLst>
                <a:ext uri="{FF2B5EF4-FFF2-40B4-BE49-F238E27FC236}">
                  <a16:creationId xmlns:a16="http://schemas.microsoft.com/office/drawing/2014/main" id="{43D0BD42-6EF0-E12D-74E9-AC51D04A3CEE}"/>
                </a:ext>
              </a:extLst>
            </p:cNvPr>
            <p:cNvSpPr/>
            <p:nvPr/>
          </p:nvSpPr>
          <p:spPr>
            <a:xfrm>
              <a:off x="3261383" y="1785937"/>
              <a:ext cx="1680067" cy="559689"/>
            </a:xfrm>
            <a:custGeom>
              <a:avLst/>
              <a:gdLst>
                <a:gd name="connsiteX0" fmla="*/ 0 w 1680067"/>
                <a:gd name="connsiteY0" fmla="*/ 0 h 559689"/>
                <a:gd name="connsiteX1" fmla="*/ 1680067 w 1680067"/>
                <a:gd name="connsiteY1" fmla="*/ 0 h 559689"/>
                <a:gd name="connsiteX2" fmla="*/ 1680067 w 1680067"/>
                <a:gd name="connsiteY2" fmla="*/ 559689 h 559689"/>
                <a:gd name="connsiteX3" fmla="*/ 0 w 1680067"/>
                <a:gd name="connsiteY3" fmla="*/ 559689 h 559689"/>
                <a:gd name="connsiteX4" fmla="*/ 0 w 1680067"/>
                <a:gd name="connsiteY4" fmla="*/ 0 h 55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067" h="559689">
                  <a:moveTo>
                    <a:pt x="0" y="0"/>
                  </a:moveTo>
                  <a:lnTo>
                    <a:pt x="1680067" y="0"/>
                  </a:lnTo>
                  <a:lnTo>
                    <a:pt x="1680067" y="559689"/>
                  </a:lnTo>
                  <a:lnTo>
                    <a:pt x="0" y="55968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14300" bIns="0" numCol="1" spcCol="1270" rtlCol="0" anchor="ctr" anchorCtr="0">
              <a:noAutofit/>
            </a:bodyPr>
            <a:lstStyle/>
            <a:p>
              <a:pPr marL="0" lvl="0" indent="0" algn="l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fr-FR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Décembre 2019</a:t>
              </a:r>
            </a:p>
          </p:txBody>
        </p:sp>
        <p:sp>
          <p:nvSpPr>
            <p:cNvPr id="68" name="Ellipse 67">
              <a:extLst>
                <a:ext uri="{FF2B5EF4-FFF2-40B4-BE49-F238E27FC236}">
                  <a16:creationId xmlns:a16="http://schemas.microsoft.com/office/drawing/2014/main" id="{9A9652C2-7BF4-F5E5-B6B0-6AABC5549C70}"/>
                </a:ext>
              </a:extLst>
            </p:cNvPr>
            <p:cNvSpPr/>
            <p:nvPr/>
          </p:nvSpPr>
          <p:spPr>
            <a:xfrm>
              <a:off x="2917383" y="3888215"/>
              <a:ext cx="92862" cy="100744"/>
            </a:xfrm>
            <a:prstGeom prst="ellipse">
              <a:avLst/>
            </a:prstGeom>
            <a:solidFill>
              <a:srgbClr val="0D8295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73" name="Connecteur droit 72">
              <a:extLst>
                <a:ext uri="{FF2B5EF4-FFF2-40B4-BE49-F238E27FC236}">
                  <a16:creationId xmlns:a16="http://schemas.microsoft.com/office/drawing/2014/main" id="{8981CDEA-3641-ECF0-F895-80865EE47C18}"/>
                </a:ext>
              </a:extLst>
            </p:cNvPr>
            <p:cNvSpPr/>
            <p:nvPr/>
          </p:nvSpPr>
          <p:spPr>
            <a:xfrm flipH="1">
              <a:off x="2979586" y="2333587"/>
              <a:ext cx="23747" cy="1517894"/>
            </a:xfrm>
            <a:prstGeom prst="line">
              <a:avLst/>
            </a:prstGeom>
            <a:noFill/>
            <a:ln w="3175" cap="flat" cmpd="sng" algn="ctr">
              <a:solidFill>
                <a:schemeClr val="bg1">
                  <a:lumMod val="85000"/>
                </a:schemeClr>
              </a:solidFill>
              <a:prstDash val="solid"/>
              <a:miter lim="800000"/>
            </a:ln>
            <a:effectLst/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5" name="Larme 84">
              <a:extLst>
                <a:ext uri="{FF2B5EF4-FFF2-40B4-BE49-F238E27FC236}">
                  <a16:creationId xmlns:a16="http://schemas.microsoft.com/office/drawing/2014/main" id="{9FBE8E92-4478-318F-463D-9EB6DA626B13}"/>
                </a:ext>
              </a:extLst>
            </p:cNvPr>
            <p:cNvSpPr/>
            <p:nvPr/>
          </p:nvSpPr>
          <p:spPr>
            <a:xfrm rot="8100000">
              <a:off x="2831143" y="1870558"/>
              <a:ext cx="364799" cy="364799"/>
            </a:xfrm>
            <a:prstGeom prst="teardrop">
              <a:avLst>
                <a:gd name="adj" fmla="val 115000"/>
              </a:avLst>
            </a:prstGeom>
            <a:solidFill>
              <a:srgbClr val="0D8295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6" name="Cercle : creux 85">
              <a:extLst>
                <a:ext uri="{FF2B5EF4-FFF2-40B4-BE49-F238E27FC236}">
                  <a16:creationId xmlns:a16="http://schemas.microsoft.com/office/drawing/2014/main" id="{610969D5-030A-0966-BEF2-ADD0B413275D}"/>
                </a:ext>
              </a:extLst>
            </p:cNvPr>
            <p:cNvSpPr/>
            <p:nvPr/>
          </p:nvSpPr>
          <p:spPr>
            <a:xfrm>
              <a:off x="2871669" y="1911084"/>
              <a:ext cx="283747" cy="283747"/>
            </a:xfrm>
            <a:prstGeom prst="donu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98" name="Groupe 97">
            <a:extLst>
              <a:ext uri="{FF2B5EF4-FFF2-40B4-BE49-F238E27FC236}">
                <a16:creationId xmlns:a16="http://schemas.microsoft.com/office/drawing/2014/main" id="{AA202A89-5A59-DEFE-126E-F1F2FAB2CBA1}"/>
              </a:ext>
            </a:extLst>
          </p:cNvPr>
          <p:cNvGrpSpPr/>
          <p:nvPr/>
        </p:nvGrpSpPr>
        <p:grpSpPr>
          <a:xfrm>
            <a:off x="8285680" y="3888215"/>
            <a:ext cx="2120419" cy="2203023"/>
            <a:chOff x="8285680" y="3888215"/>
            <a:chExt cx="2120419" cy="2203023"/>
          </a:xfrm>
        </p:grpSpPr>
        <p:sp>
          <p:nvSpPr>
            <p:cNvPr id="53" name="Larme 52">
              <a:extLst>
                <a:ext uri="{FF2B5EF4-FFF2-40B4-BE49-F238E27FC236}">
                  <a16:creationId xmlns:a16="http://schemas.microsoft.com/office/drawing/2014/main" id="{7ED5B218-3919-19EF-6545-1465B1C7D4AD}"/>
                </a:ext>
              </a:extLst>
            </p:cNvPr>
            <p:cNvSpPr/>
            <p:nvPr/>
          </p:nvSpPr>
          <p:spPr>
            <a:xfrm rot="18900000">
              <a:off x="8285680" y="5628994"/>
              <a:ext cx="364799" cy="364799"/>
            </a:xfrm>
            <a:prstGeom prst="teardrop">
              <a:avLst>
                <a:gd name="adj" fmla="val 115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Cercle : creux 53">
              <a:extLst>
                <a:ext uri="{FF2B5EF4-FFF2-40B4-BE49-F238E27FC236}">
                  <a16:creationId xmlns:a16="http://schemas.microsoft.com/office/drawing/2014/main" id="{430F60E5-E9CE-D2EE-FE0C-37357345A8A8}"/>
                </a:ext>
              </a:extLst>
            </p:cNvPr>
            <p:cNvSpPr/>
            <p:nvPr/>
          </p:nvSpPr>
          <p:spPr>
            <a:xfrm>
              <a:off x="8326206" y="5669520"/>
              <a:ext cx="283747" cy="283747"/>
            </a:xfrm>
            <a:prstGeom prst="donut">
              <a:avLst/>
            </a:prstGeom>
            <a:solidFill>
              <a:schemeClr val="lt1">
                <a:hueOff val="0"/>
                <a:satOff val="0"/>
                <a:lumOff val="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5" name="Forme libre : forme 54">
              <a:extLst>
                <a:ext uri="{FF2B5EF4-FFF2-40B4-BE49-F238E27FC236}">
                  <a16:creationId xmlns:a16="http://schemas.microsoft.com/office/drawing/2014/main" id="{79E08C83-87BD-C926-06BD-C7A696C512AB}"/>
                </a:ext>
              </a:extLst>
            </p:cNvPr>
            <p:cNvSpPr/>
            <p:nvPr/>
          </p:nvSpPr>
          <p:spPr>
            <a:xfrm>
              <a:off x="8726032" y="3938588"/>
              <a:ext cx="1680067" cy="1592961"/>
            </a:xfrm>
            <a:custGeom>
              <a:avLst/>
              <a:gdLst>
                <a:gd name="connsiteX0" fmla="*/ 0 w 1680067"/>
                <a:gd name="connsiteY0" fmla="*/ 0 h 1592961"/>
                <a:gd name="connsiteX1" fmla="*/ 1680067 w 1680067"/>
                <a:gd name="connsiteY1" fmla="*/ 0 h 1592961"/>
                <a:gd name="connsiteX2" fmla="*/ 1680067 w 1680067"/>
                <a:gd name="connsiteY2" fmla="*/ 1592961 h 1592961"/>
                <a:gd name="connsiteX3" fmla="*/ 0 w 1680067"/>
                <a:gd name="connsiteY3" fmla="*/ 1592961 h 1592961"/>
                <a:gd name="connsiteX4" fmla="*/ 0 w 1680067"/>
                <a:gd name="connsiteY4" fmla="*/ 0 h 1592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067" h="1592961">
                  <a:moveTo>
                    <a:pt x="0" y="0"/>
                  </a:moveTo>
                  <a:lnTo>
                    <a:pt x="1680067" y="0"/>
                  </a:lnTo>
                  <a:lnTo>
                    <a:pt x="1680067" y="1592961"/>
                  </a:lnTo>
                  <a:lnTo>
                    <a:pt x="0" y="159296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33350" rIns="0" bIns="88900" numCol="1" spcCol="1270" rtlCol="0" anchor="b" anchorCtr="0">
              <a:noAutofit/>
            </a:bodyPr>
            <a:lstStyle/>
            <a:p>
              <a:pPr marL="0" lvl="0" indent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1400" kern="1200" noProof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Lancement de OpenSankey</a:t>
              </a:r>
            </a:p>
          </p:txBody>
        </p:sp>
        <p:sp>
          <p:nvSpPr>
            <p:cNvPr id="56" name="Forme libre : forme 55">
              <a:extLst>
                <a:ext uri="{FF2B5EF4-FFF2-40B4-BE49-F238E27FC236}">
                  <a16:creationId xmlns:a16="http://schemas.microsoft.com/office/drawing/2014/main" id="{DC1C16FC-85A4-81F7-31EE-031C36A72C54}"/>
                </a:ext>
              </a:extLst>
            </p:cNvPr>
            <p:cNvSpPr/>
            <p:nvPr/>
          </p:nvSpPr>
          <p:spPr>
            <a:xfrm>
              <a:off x="8726032" y="5531549"/>
              <a:ext cx="1680067" cy="559689"/>
            </a:xfrm>
            <a:custGeom>
              <a:avLst/>
              <a:gdLst>
                <a:gd name="connsiteX0" fmla="*/ 0 w 1680067"/>
                <a:gd name="connsiteY0" fmla="*/ 0 h 559689"/>
                <a:gd name="connsiteX1" fmla="*/ 1680067 w 1680067"/>
                <a:gd name="connsiteY1" fmla="*/ 0 h 559689"/>
                <a:gd name="connsiteX2" fmla="*/ 1680067 w 1680067"/>
                <a:gd name="connsiteY2" fmla="*/ 559689 h 559689"/>
                <a:gd name="connsiteX3" fmla="*/ 0 w 1680067"/>
                <a:gd name="connsiteY3" fmla="*/ 559689 h 559689"/>
                <a:gd name="connsiteX4" fmla="*/ 0 w 1680067"/>
                <a:gd name="connsiteY4" fmla="*/ 0 h 55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067" h="559689">
                  <a:moveTo>
                    <a:pt x="0" y="0"/>
                  </a:moveTo>
                  <a:lnTo>
                    <a:pt x="1680067" y="0"/>
                  </a:lnTo>
                  <a:lnTo>
                    <a:pt x="1680067" y="559689"/>
                  </a:lnTo>
                  <a:lnTo>
                    <a:pt x="0" y="55968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01600" bIns="0" numCol="1" spcCol="1270" rtlCol="0" anchor="ctr" anchorCtr="0">
              <a:noAutofit/>
            </a:bodyPr>
            <a:lstStyle/>
            <a:p>
              <a:pPr marL="0" lvl="0" indent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/>
              </a:pPr>
              <a:r>
                <a:rPr lang="fr-FR" sz="1600" b="1" kern="1200" noProof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Automne 2022</a:t>
              </a:r>
              <a:endParaRPr lang="fr-FR" sz="1100" kern="1200" noProof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Ellipse 57">
              <a:extLst>
                <a:ext uri="{FF2B5EF4-FFF2-40B4-BE49-F238E27FC236}">
                  <a16:creationId xmlns:a16="http://schemas.microsoft.com/office/drawing/2014/main" id="{1A29CB73-C47A-0E3C-5F6A-431DDFDDB147}"/>
                </a:ext>
              </a:extLst>
            </p:cNvPr>
            <p:cNvSpPr/>
            <p:nvPr/>
          </p:nvSpPr>
          <p:spPr>
            <a:xfrm>
              <a:off x="8443541" y="3888215"/>
              <a:ext cx="92862" cy="100744"/>
            </a:xfrm>
            <a:prstGeom prst="ellipse">
              <a:avLst/>
            </a:prstGeom>
            <a:solidFill>
              <a:srgbClr val="FFC000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87" name="Connecteur droit 86">
              <a:extLst>
                <a:ext uri="{FF2B5EF4-FFF2-40B4-BE49-F238E27FC236}">
                  <a16:creationId xmlns:a16="http://schemas.microsoft.com/office/drawing/2014/main" id="{2374CE6A-A573-65B5-0739-2DAD245B6BF3}"/>
                </a:ext>
              </a:extLst>
            </p:cNvPr>
            <p:cNvSpPr/>
            <p:nvPr/>
          </p:nvSpPr>
          <p:spPr>
            <a:xfrm>
              <a:off x="8443541" y="4076559"/>
              <a:ext cx="0" cy="1592961"/>
            </a:xfrm>
            <a:prstGeom prst="line">
              <a:avLst/>
            </a:prstGeom>
            <a:noFill/>
            <a:ln w="114300" cap="rnd" cmpd="sng" algn="ctr">
              <a:solidFill>
                <a:prstClr val="white">
                  <a:lumMod val="95000"/>
                </a:prstClr>
              </a:solidFill>
              <a:prstDash val="sysDot"/>
              <a:round/>
            </a:ln>
            <a:effectLst/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99" name="Groupe 98">
            <a:extLst>
              <a:ext uri="{FF2B5EF4-FFF2-40B4-BE49-F238E27FC236}">
                <a16:creationId xmlns:a16="http://schemas.microsoft.com/office/drawing/2014/main" id="{6B98C226-5658-D4D8-8BBF-63031D119102}"/>
              </a:ext>
            </a:extLst>
          </p:cNvPr>
          <p:cNvGrpSpPr/>
          <p:nvPr/>
        </p:nvGrpSpPr>
        <p:grpSpPr>
          <a:xfrm>
            <a:off x="9388252" y="1172507"/>
            <a:ext cx="2110776" cy="2804412"/>
            <a:chOff x="9388252" y="1172507"/>
            <a:chExt cx="2110776" cy="2804412"/>
          </a:xfrm>
        </p:grpSpPr>
        <p:sp>
          <p:nvSpPr>
            <p:cNvPr id="61" name="Forme libre : forme 60">
              <a:extLst>
                <a:ext uri="{FF2B5EF4-FFF2-40B4-BE49-F238E27FC236}">
                  <a16:creationId xmlns:a16="http://schemas.microsoft.com/office/drawing/2014/main" id="{E3832948-D80F-8F45-B2FE-1D84B0C6EB36}"/>
                </a:ext>
              </a:extLst>
            </p:cNvPr>
            <p:cNvSpPr/>
            <p:nvPr/>
          </p:nvSpPr>
          <p:spPr>
            <a:xfrm>
              <a:off x="9733759" y="1172507"/>
              <a:ext cx="1680067" cy="1592961"/>
            </a:xfrm>
            <a:custGeom>
              <a:avLst/>
              <a:gdLst>
                <a:gd name="connsiteX0" fmla="*/ 0 w 1680067"/>
                <a:gd name="connsiteY0" fmla="*/ 0 h 1592961"/>
                <a:gd name="connsiteX1" fmla="*/ 1680067 w 1680067"/>
                <a:gd name="connsiteY1" fmla="*/ 0 h 1592961"/>
                <a:gd name="connsiteX2" fmla="*/ 1680067 w 1680067"/>
                <a:gd name="connsiteY2" fmla="*/ 1592961 h 1592961"/>
                <a:gd name="connsiteX3" fmla="*/ 0 w 1680067"/>
                <a:gd name="connsiteY3" fmla="*/ 1592961 h 1592961"/>
                <a:gd name="connsiteX4" fmla="*/ 0 w 1680067"/>
                <a:gd name="connsiteY4" fmla="*/ 0 h 1592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067" h="1592961">
                  <a:moveTo>
                    <a:pt x="0" y="0"/>
                  </a:moveTo>
                  <a:lnTo>
                    <a:pt x="1680067" y="0"/>
                  </a:lnTo>
                  <a:lnTo>
                    <a:pt x="1680067" y="1592961"/>
                  </a:lnTo>
                  <a:lnTo>
                    <a:pt x="0" y="159296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88900" rIns="88900" bIns="133350" numCol="1" spcCol="1270" rtlCol="0" anchor="b" anchorCtr="0">
              <a:noAutofit/>
            </a:bodyPr>
            <a:lstStyle/>
            <a:p>
              <a:pPr marL="0" lvl="0" indent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1400" i="1" kern="1200" noProof="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Communauté Open Source OpenSankey</a:t>
              </a:r>
              <a:endParaRPr lang="fr-FR" sz="1400" kern="1200" noProof="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2" name="Forme libre : forme 61">
              <a:extLst>
                <a:ext uri="{FF2B5EF4-FFF2-40B4-BE49-F238E27FC236}">
                  <a16:creationId xmlns:a16="http://schemas.microsoft.com/office/drawing/2014/main" id="{F23EB814-0AD7-30FF-130A-7779CF70AD6E}"/>
                </a:ext>
              </a:extLst>
            </p:cNvPr>
            <p:cNvSpPr/>
            <p:nvPr/>
          </p:nvSpPr>
          <p:spPr>
            <a:xfrm>
              <a:off x="9818961" y="1785937"/>
              <a:ext cx="1680067" cy="559689"/>
            </a:xfrm>
            <a:custGeom>
              <a:avLst/>
              <a:gdLst>
                <a:gd name="connsiteX0" fmla="*/ 0 w 1680067"/>
                <a:gd name="connsiteY0" fmla="*/ 0 h 559689"/>
                <a:gd name="connsiteX1" fmla="*/ 1680067 w 1680067"/>
                <a:gd name="connsiteY1" fmla="*/ 0 h 559689"/>
                <a:gd name="connsiteX2" fmla="*/ 1680067 w 1680067"/>
                <a:gd name="connsiteY2" fmla="*/ 559689 h 559689"/>
                <a:gd name="connsiteX3" fmla="*/ 0 w 1680067"/>
                <a:gd name="connsiteY3" fmla="*/ 559689 h 559689"/>
                <a:gd name="connsiteX4" fmla="*/ 0 w 1680067"/>
                <a:gd name="connsiteY4" fmla="*/ 0 h 55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0067" h="559689">
                  <a:moveTo>
                    <a:pt x="0" y="0"/>
                  </a:moveTo>
                  <a:lnTo>
                    <a:pt x="1680067" y="0"/>
                  </a:lnTo>
                  <a:lnTo>
                    <a:pt x="1680067" y="559689"/>
                  </a:lnTo>
                  <a:lnTo>
                    <a:pt x="0" y="559689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114300" bIns="0" numCol="1" spcCol="1270" rtlCol="0" anchor="ctr" anchorCtr="0">
              <a:noAutofit/>
            </a:bodyPr>
            <a:lstStyle/>
            <a:p>
              <a:pPr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 b="1"/>
              </a:pPr>
              <a:r>
                <a:rPr lang="fr-FR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Automne 2023</a:t>
              </a:r>
            </a:p>
          </p:txBody>
        </p:sp>
        <p:sp>
          <p:nvSpPr>
            <p:cNvPr id="63" name="Connecteur droit 62">
              <a:extLst>
                <a:ext uri="{FF2B5EF4-FFF2-40B4-BE49-F238E27FC236}">
                  <a16:creationId xmlns:a16="http://schemas.microsoft.com/office/drawing/2014/main" id="{87078040-FAED-1E81-6C98-B3C10C72D13E}"/>
                </a:ext>
              </a:extLst>
            </p:cNvPr>
            <p:cNvSpPr/>
            <p:nvPr/>
          </p:nvSpPr>
          <p:spPr>
            <a:xfrm>
              <a:off x="9561008" y="2345627"/>
              <a:ext cx="8574" cy="1378650"/>
            </a:xfrm>
            <a:prstGeom prst="line">
              <a:avLst/>
            </a:prstGeom>
            <a:noFill/>
            <a:ln w="114300" cap="rnd" cmpd="sng" algn="ctr">
              <a:solidFill>
                <a:prstClr val="white">
                  <a:lumMod val="95000"/>
                </a:prstClr>
              </a:solidFill>
              <a:prstDash val="sysDot"/>
              <a:round/>
            </a:ln>
            <a:effectLst/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8" name="Larme 87">
              <a:extLst>
                <a:ext uri="{FF2B5EF4-FFF2-40B4-BE49-F238E27FC236}">
                  <a16:creationId xmlns:a16="http://schemas.microsoft.com/office/drawing/2014/main" id="{775AEC19-35AE-F56B-31B1-9E0E4C71B708}"/>
                </a:ext>
              </a:extLst>
            </p:cNvPr>
            <p:cNvSpPr/>
            <p:nvPr/>
          </p:nvSpPr>
          <p:spPr>
            <a:xfrm rot="7901805">
              <a:off x="9388252" y="1739427"/>
              <a:ext cx="364799" cy="364799"/>
            </a:xfrm>
            <a:prstGeom prst="teardrop">
              <a:avLst>
                <a:gd name="adj" fmla="val 115000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9" name="Cercle : creux 88">
              <a:extLst>
                <a:ext uri="{FF2B5EF4-FFF2-40B4-BE49-F238E27FC236}">
                  <a16:creationId xmlns:a16="http://schemas.microsoft.com/office/drawing/2014/main" id="{A3925948-7877-AD64-1E7B-B8191981BCD2}"/>
                </a:ext>
              </a:extLst>
            </p:cNvPr>
            <p:cNvSpPr/>
            <p:nvPr/>
          </p:nvSpPr>
          <p:spPr>
            <a:xfrm rot="10601805">
              <a:off x="9428778" y="1779953"/>
              <a:ext cx="283747" cy="283747"/>
            </a:xfrm>
            <a:prstGeom prst="donut">
              <a:avLst/>
            </a:prstGeom>
            <a:solidFill>
              <a:schemeClr val="lt1">
                <a:hueOff val="0"/>
                <a:satOff val="0"/>
                <a:lumOff val="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0" name="Ellipse 89">
              <a:extLst>
                <a:ext uri="{FF2B5EF4-FFF2-40B4-BE49-F238E27FC236}">
                  <a16:creationId xmlns:a16="http://schemas.microsoft.com/office/drawing/2014/main" id="{588EF984-6DC2-BCA7-489A-6B1F05946D52}"/>
                </a:ext>
              </a:extLst>
            </p:cNvPr>
            <p:cNvSpPr/>
            <p:nvPr/>
          </p:nvSpPr>
          <p:spPr>
            <a:xfrm>
              <a:off x="9508091" y="3876175"/>
              <a:ext cx="92862" cy="100744"/>
            </a:xfrm>
            <a:prstGeom prst="ellipse">
              <a:avLst/>
            </a:prstGeom>
            <a:solidFill>
              <a:srgbClr val="FFC000"/>
            </a:solidFill>
            <a:ln w="6350" cap="flat" cmpd="sng" algn="ctr">
              <a:noFill/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p14="http://schemas.microsoft.com/office/powerpoint/2010/main" val="1534349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6DF93E6-EDEE-001D-3BB0-CC6C450A0B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8428" y="2775831"/>
            <a:ext cx="7475144" cy="372754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4C85114-33F9-C730-1907-EE804D3069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8979" y="1366131"/>
            <a:ext cx="6791325" cy="14097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994C124E-FA9F-59BA-3959-0D4C3A69BA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5466" y="415739"/>
            <a:ext cx="2705100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793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42F1FDF4-E526-E162-413A-7EC2D5E5D0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140" y="1797472"/>
            <a:ext cx="2643188" cy="334054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E7D58F4-D315-0CA7-4FA2-D70F6B10B6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2518" y="1788209"/>
            <a:ext cx="2724028" cy="342585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35192F8-3B03-A412-3A07-5FC3E6E5D7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736" y="1768317"/>
            <a:ext cx="2706646" cy="3715703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00EBE1A-78E4-15FB-290A-B73F335120C2}"/>
              </a:ext>
            </a:extLst>
          </p:cNvPr>
          <p:cNvSpPr txBox="1"/>
          <p:nvPr/>
        </p:nvSpPr>
        <p:spPr>
          <a:xfrm>
            <a:off x="2284396" y="1082131"/>
            <a:ext cx="5525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Le Léonard Vinci de la donnée (New York Times)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69C017F-DBF2-8659-9C00-96A07D6DAD20}"/>
              </a:ext>
            </a:extLst>
          </p:cNvPr>
          <p:cNvSpPr txBox="1"/>
          <p:nvPr/>
        </p:nvSpPr>
        <p:spPr>
          <a:xfrm>
            <a:off x="5186179" y="5444782"/>
            <a:ext cx="4204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Densité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Multi-dimension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Mélange texte et graphique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932FE9DB-CE55-9505-17F7-6997FEC2BD9C}"/>
              </a:ext>
            </a:extLst>
          </p:cNvPr>
          <p:cNvSpPr txBox="1">
            <a:spLocks/>
          </p:cNvSpPr>
          <p:nvPr/>
        </p:nvSpPr>
        <p:spPr>
          <a:xfrm>
            <a:off x="3405616" y="268289"/>
            <a:ext cx="5985239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/>
            <a:r>
              <a:rPr lang="fr-FR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Principe de DataVisualisation</a:t>
            </a:r>
            <a:endParaRPr lang="fr-FR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0A082737-E6EB-29C2-890D-8F0A6E075E4D}"/>
              </a:ext>
            </a:extLst>
          </p:cNvPr>
          <p:cNvGrpSpPr/>
          <p:nvPr/>
        </p:nvGrpSpPr>
        <p:grpSpPr>
          <a:xfrm>
            <a:off x="-296713" y="575426"/>
            <a:ext cx="2548624" cy="7808720"/>
            <a:chOff x="-296713" y="575426"/>
            <a:chExt cx="2548624" cy="7808720"/>
          </a:xfrm>
        </p:grpSpPr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371CB1A1-DB5C-7839-88F1-6A45857611D2}"/>
                </a:ext>
              </a:extLst>
            </p:cNvPr>
            <p:cNvGrpSpPr/>
            <p:nvPr/>
          </p:nvGrpSpPr>
          <p:grpSpPr>
            <a:xfrm>
              <a:off x="-296713" y="623575"/>
              <a:ext cx="2548624" cy="7760571"/>
              <a:chOff x="-289361" y="791050"/>
              <a:chExt cx="2548624" cy="7575206"/>
            </a:xfrm>
          </p:grpSpPr>
          <p:pic>
            <p:nvPicPr>
              <p:cNvPr id="14" name="Image 13">
                <a:extLst>
                  <a:ext uri="{FF2B5EF4-FFF2-40B4-BE49-F238E27FC236}">
                    <a16:creationId xmlns:a16="http://schemas.microsoft.com/office/drawing/2014/main" id="{43810B62-0095-263B-978B-CF3EA613BE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" y="823328"/>
                <a:ext cx="1654826" cy="2730638"/>
              </a:xfrm>
              <a:prstGeom prst="rect">
                <a:avLst/>
              </a:prstGeom>
            </p:spPr>
          </p:pic>
          <p:sp>
            <p:nvSpPr>
              <p:cNvPr id="15" name="Trapèze 42">
                <a:extLst>
                  <a:ext uri="{FF2B5EF4-FFF2-40B4-BE49-F238E27FC236}">
                    <a16:creationId xmlns:a16="http://schemas.microsoft.com/office/drawing/2014/main" id="{394BAAC1-7A1B-524E-05F1-D0FD3AFE328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 rot="5400000">
                <a:off x="-1445587" y="4327683"/>
                <a:ext cx="4546000" cy="1654826"/>
              </a:xfrm>
              <a:prstGeom prst="trapezoid">
                <a:avLst>
                  <a:gd name="adj" fmla="val 36891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FR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9AFCF91C-75FE-AFED-496A-D4CAB5491711}"/>
                  </a:ext>
                </a:extLst>
              </p:cNvPr>
              <p:cNvSpPr/>
              <p:nvPr/>
            </p:nvSpPr>
            <p:spPr>
              <a:xfrm rot="20202631">
                <a:off x="-289361" y="5927859"/>
                <a:ext cx="2548624" cy="24383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7" name="Picture 2">
                <a:extLst>
                  <a:ext uri="{FF2B5EF4-FFF2-40B4-BE49-F238E27FC236}">
                    <a16:creationId xmlns:a16="http://schemas.microsoft.com/office/drawing/2014/main" id="{66F33F86-0AC2-72A7-BC9B-8E571C5F872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3197" y="6015062"/>
                <a:ext cx="1441630" cy="7666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BEEC78D-A6AC-8831-C832-5EAF1CCC6CF8}"/>
                  </a:ext>
                </a:extLst>
              </p:cNvPr>
              <p:cNvSpPr/>
              <p:nvPr/>
            </p:nvSpPr>
            <p:spPr>
              <a:xfrm rot="17425186">
                <a:off x="969842" y="517685"/>
                <a:ext cx="384342" cy="13447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0A3AFB72-CC5B-217A-BAC1-E8162298C998}"/>
                  </a:ext>
                </a:extLst>
              </p:cNvPr>
              <p:cNvSpPr/>
              <p:nvPr/>
            </p:nvSpPr>
            <p:spPr>
              <a:xfrm rot="16200000">
                <a:off x="1025692" y="481372"/>
                <a:ext cx="427791" cy="10471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6FFFBE7-D395-E78C-96B7-264FA4A69829}"/>
                </a:ext>
              </a:extLst>
            </p:cNvPr>
            <p:cNvSpPr/>
            <p:nvPr/>
          </p:nvSpPr>
          <p:spPr>
            <a:xfrm rot="17425186">
              <a:off x="518603" y="276405"/>
              <a:ext cx="156339" cy="13447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E6E6409-622F-5352-D80A-4EBC4B09B261}"/>
                </a:ext>
              </a:extLst>
            </p:cNvPr>
            <p:cNvSpPr/>
            <p:nvPr/>
          </p:nvSpPr>
          <p:spPr>
            <a:xfrm rot="16508873">
              <a:off x="245898" y="365043"/>
              <a:ext cx="266926" cy="6876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31064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4F9BD04F-F710-8A4C-341F-2342078E40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8105775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69802124-81B7-5F5C-FE4E-4805D698F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0" y="522898"/>
            <a:ext cx="4086225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re 1">
            <a:extLst>
              <a:ext uri="{FF2B5EF4-FFF2-40B4-BE49-F238E27FC236}">
                <a16:creationId xmlns:a16="http://schemas.microsoft.com/office/drawing/2014/main" id="{1045BF9F-FEB8-91C6-E1BE-C9886599F335}"/>
              </a:ext>
            </a:extLst>
          </p:cNvPr>
          <p:cNvSpPr txBox="1">
            <a:spLocks/>
          </p:cNvSpPr>
          <p:nvPr/>
        </p:nvSpPr>
        <p:spPr>
          <a:xfrm>
            <a:off x="4086224" y="222469"/>
            <a:ext cx="4019551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0"/>
            <a:r>
              <a:rPr lang="fr-FR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Objectifs</a:t>
            </a:r>
            <a:endParaRPr lang="fr-FR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D93512-ECEF-BBD2-3C1A-981D3157D2BD}"/>
              </a:ext>
            </a:extLst>
          </p:cNvPr>
          <p:cNvSpPr/>
          <p:nvPr/>
        </p:nvSpPr>
        <p:spPr>
          <a:xfrm>
            <a:off x="2649270" y="1061835"/>
            <a:ext cx="8957720" cy="568617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sz="2200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Faire de  OpenSankey un outil </a:t>
            </a:r>
            <a:r>
              <a:rPr lang="fr-FR" sz="2200" b="1" dirty="0">
                <a:solidFill>
                  <a:srgbClr val="0D8295"/>
                </a:solidFill>
                <a:cs typeface="Segoe UI" panose="020B0502040204020203" pitchFamily="34" charset="0"/>
              </a:rPr>
              <a:t>générique</a:t>
            </a: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 d’édition et de publication de diagramme de Sankey dynamique.</a:t>
            </a: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sz="2200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A la fois boîte outil complète (Photoshop du sankey) mais aussi très simple et très intuitif pour les choses simples.</a:t>
            </a: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sz="2200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>
              <a:lnSpc>
                <a:spcPts val="1900"/>
              </a:lnSpc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Architecture extensible: ex MFASankey est une extension de OpenSankey. Les extensions spécialisent le Sankey sur un domaine.</a:t>
            </a:r>
            <a:endParaRPr lang="fr-FR" sz="3000" b="1" dirty="0">
              <a:solidFill>
                <a:srgbClr val="CB7A09"/>
              </a:solidFill>
              <a:cs typeface="Segoe UI" panose="020B0502040204020203" pitchFamily="34" charset="0"/>
            </a:endParaRPr>
          </a:p>
          <a:p>
            <a:pPr algn="just" rtl="0">
              <a:lnSpc>
                <a:spcPts val="1900"/>
              </a:lnSpc>
            </a:pPr>
            <a:endParaRPr lang="fr-FR" sz="2200" b="1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Développer des bonnes pratiques de production de Sankey de manière efficace.</a:t>
            </a:r>
          </a:p>
          <a:p>
            <a:pPr marL="285750" indent="-285750" algn="just" rtl="0">
              <a:buFont typeface="Arial" panose="020B0604020202020204" pitchFamily="34" charset="0"/>
              <a:buChar char="•"/>
            </a:pPr>
            <a:endParaRPr lang="fr-FR" sz="2200" dirty="0">
              <a:solidFill>
                <a:srgbClr val="0D8295"/>
              </a:solidFill>
              <a:cs typeface="Segoe UI" panose="020B0502040204020203" pitchFamily="34" charset="0"/>
            </a:endParaRPr>
          </a:p>
          <a:p>
            <a:pPr marL="285750" indent="-285750" algn="just" rtl="0">
              <a:buFont typeface="Arial" panose="020B0604020202020204" pitchFamily="34" charset="0"/>
              <a:buChar char="•"/>
            </a:pPr>
            <a:r>
              <a:rPr lang="fr-FR" sz="2200" dirty="0">
                <a:solidFill>
                  <a:srgbClr val="0D8295"/>
                </a:solidFill>
                <a:cs typeface="Segoe UI" panose="020B0502040204020203" pitchFamily="34" charset="0"/>
              </a:rPr>
              <a:t>Aller vers un outil utile pour produire des récits.</a:t>
            </a:r>
          </a:p>
          <a:p>
            <a:pPr algn="just" rtl="0">
              <a:lnSpc>
                <a:spcPts val="1900"/>
              </a:lnSpc>
            </a:pPr>
            <a:endParaRPr lang="fr-FR" dirty="0">
              <a:cs typeface="Segoe UI" panose="020B0502040204020203" pitchFamily="34" charset="0"/>
            </a:endParaRPr>
          </a:p>
          <a:p>
            <a:pPr algn="just">
              <a:lnSpc>
                <a:spcPts val="1900"/>
              </a:lnSpc>
            </a:pPr>
            <a:r>
              <a:rPr lang="fr-FR" sz="2200" dirty="0">
                <a:solidFill>
                  <a:srgbClr val="CB7A09"/>
                </a:solidFill>
                <a:cs typeface="Segoe UI" panose="020B0502040204020203" pitchFamily="34" charset="0"/>
              </a:rPr>
              <a:t> </a:t>
            </a: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  <a:p>
            <a:pPr marL="285750" indent="-285750" algn="just" rtl="0">
              <a:lnSpc>
                <a:spcPts val="1900"/>
              </a:lnSpc>
              <a:buFont typeface="Arial" panose="020B0604020202020204" pitchFamily="34" charset="0"/>
              <a:buChar char="•"/>
            </a:pPr>
            <a:endParaRPr lang="fr-FR" b="1" dirty="0">
              <a:cs typeface="Segoe UI" panose="020B0502040204020203" pitchFamily="34" charset="0"/>
            </a:endParaRPr>
          </a:p>
        </p:txBody>
      </p:sp>
      <p:sp>
        <p:nvSpPr>
          <p:cNvPr id="11" name="Losange 10">
            <a:extLst>
              <a:ext uri="{FF2B5EF4-FFF2-40B4-BE49-F238E27FC236}">
                <a16:creationId xmlns:a16="http://schemas.microsoft.com/office/drawing/2014/main" id="{DF879E76-9663-589D-25D1-8A346D2347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0800000">
            <a:off x="10612547" y="5289914"/>
            <a:ext cx="3541486" cy="3541486"/>
          </a:xfrm>
          <a:prstGeom prst="diamond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D90904BF-A69C-8729-64B5-C955798413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7054" y="3429000"/>
            <a:ext cx="764198" cy="784852"/>
          </a:xfrm>
          <a:prstGeom prst="rect">
            <a:avLst/>
          </a:prstGeom>
        </p:spPr>
      </p:pic>
      <p:sp>
        <p:nvSpPr>
          <p:cNvPr id="10" name="Losange 9">
            <a:extLst>
              <a:ext uri="{FF2B5EF4-FFF2-40B4-BE49-F238E27FC236}">
                <a16:creationId xmlns:a16="http://schemas.microsoft.com/office/drawing/2014/main" id="{2B2BFFF7-CA6F-563C-BD1D-8082DCD041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3499035">
            <a:off x="10766607" y="6212483"/>
            <a:ext cx="2573510" cy="1138418"/>
          </a:xfrm>
          <a:prstGeom prst="diamond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dirty="0"/>
          </a:p>
        </p:txBody>
      </p: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D5DBF702-9FF3-C78C-B799-C9DE643CBC1E}"/>
              </a:ext>
            </a:extLst>
          </p:cNvPr>
          <p:cNvGrpSpPr/>
          <p:nvPr/>
        </p:nvGrpSpPr>
        <p:grpSpPr>
          <a:xfrm>
            <a:off x="-296713" y="575426"/>
            <a:ext cx="2548624" cy="7808720"/>
            <a:chOff x="-296713" y="575426"/>
            <a:chExt cx="2548624" cy="7808720"/>
          </a:xfrm>
        </p:grpSpPr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E2671277-9456-1BA1-A4D8-AB7BD4A05A52}"/>
                </a:ext>
              </a:extLst>
            </p:cNvPr>
            <p:cNvGrpSpPr/>
            <p:nvPr/>
          </p:nvGrpSpPr>
          <p:grpSpPr>
            <a:xfrm>
              <a:off x="-296713" y="623575"/>
              <a:ext cx="2548624" cy="7760571"/>
              <a:chOff x="-289361" y="791050"/>
              <a:chExt cx="2548624" cy="7575206"/>
            </a:xfrm>
          </p:grpSpPr>
          <p:pic>
            <p:nvPicPr>
              <p:cNvPr id="24" name="Image 23">
                <a:extLst>
                  <a:ext uri="{FF2B5EF4-FFF2-40B4-BE49-F238E27FC236}">
                    <a16:creationId xmlns:a16="http://schemas.microsoft.com/office/drawing/2014/main" id="{CFF47A81-64EC-9D2D-5FE3-A8A3D4578D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" y="823328"/>
                <a:ext cx="1654826" cy="2730638"/>
              </a:xfrm>
              <a:prstGeom prst="rect">
                <a:avLst/>
              </a:prstGeom>
            </p:spPr>
          </p:pic>
          <p:sp>
            <p:nvSpPr>
              <p:cNvPr id="9" name="Trapèze 42">
                <a:extLst>
                  <a:ext uri="{FF2B5EF4-FFF2-40B4-BE49-F238E27FC236}">
                    <a16:creationId xmlns:a16="http://schemas.microsoft.com/office/drawing/2014/main" id="{5FB990A0-D4DB-0BF5-4DB3-FD1DAAE6E72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/>
            </p:nvSpPr>
            <p:spPr>
              <a:xfrm rot="5400000">
                <a:off x="-1445587" y="4327683"/>
                <a:ext cx="4546000" cy="1654826"/>
              </a:xfrm>
              <a:prstGeom prst="trapezoid">
                <a:avLst>
                  <a:gd name="adj" fmla="val 36891"/>
                </a:avLst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fr-FR" dirty="0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243CF95D-6C01-7623-3339-742F2305C915}"/>
                  </a:ext>
                </a:extLst>
              </p:cNvPr>
              <p:cNvSpPr/>
              <p:nvPr/>
            </p:nvSpPr>
            <p:spPr>
              <a:xfrm rot="20202631">
                <a:off x="-289361" y="5927859"/>
                <a:ext cx="2548624" cy="24383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9" name="Picture 2">
                <a:extLst>
                  <a:ext uri="{FF2B5EF4-FFF2-40B4-BE49-F238E27FC236}">
                    <a16:creationId xmlns:a16="http://schemas.microsoft.com/office/drawing/2014/main" id="{925F32D6-9DA7-C1EC-933E-2B2D727A662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3197" y="6015062"/>
                <a:ext cx="1441630" cy="7666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D1496D0-3CE6-D928-D3B5-68C79E4BD441}"/>
                  </a:ext>
                </a:extLst>
              </p:cNvPr>
              <p:cNvSpPr/>
              <p:nvPr/>
            </p:nvSpPr>
            <p:spPr>
              <a:xfrm rot="17425186">
                <a:off x="969842" y="517685"/>
                <a:ext cx="384342" cy="134478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04029976-67FB-B1AA-13F8-1680C32C9A04}"/>
                  </a:ext>
                </a:extLst>
              </p:cNvPr>
              <p:cNvSpPr/>
              <p:nvPr/>
            </p:nvSpPr>
            <p:spPr>
              <a:xfrm rot="16200000">
                <a:off x="1025692" y="481372"/>
                <a:ext cx="427791" cy="10471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BA3A80C-3416-A445-110D-203F76AB322E}"/>
                </a:ext>
              </a:extLst>
            </p:cNvPr>
            <p:cNvSpPr/>
            <p:nvPr/>
          </p:nvSpPr>
          <p:spPr>
            <a:xfrm rot="17425186">
              <a:off x="518603" y="276405"/>
              <a:ext cx="156339" cy="13447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4BCAA61-EE3A-7164-B296-E67539BBE235}"/>
                </a:ext>
              </a:extLst>
            </p:cNvPr>
            <p:cNvSpPr/>
            <p:nvPr/>
          </p:nvSpPr>
          <p:spPr>
            <a:xfrm rot="16508873">
              <a:off x="245898" y="365043"/>
              <a:ext cx="266926" cy="6876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61144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3A55E7AF-2499-457A-BAA5-2E9D471F85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711256"/>
            <a:ext cx="12192000" cy="307848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4B42084-E340-473E-B86B-819549C8F16A}"/>
              </a:ext>
            </a:extLst>
          </p:cNvPr>
          <p:cNvSpPr/>
          <p:nvPr/>
        </p:nvSpPr>
        <p:spPr>
          <a:xfrm rot="16200000">
            <a:off x="2651993" y="-2813985"/>
            <a:ext cx="7019992" cy="12323977"/>
          </a:xfrm>
          <a:prstGeom prst="rect">
            <a:avLst/>
          </a:prstGeom>
          <a:solidFill>
            <a:schemeClr val="bg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D1C4C-F17E-4583-AC4F-077EDD63BDB7}"/>
              </a:ext>
            </a:extLst>
          </p:cNvPr>
          <p:cNvSpPr/>
          <p:nvPr/>
        </p:nvSpPr>
        <p:spPr>
          <a:xfrm rot="16200000" flipH="1">
            <a:off x="6073139" y="-3423582"/>
            <a:ext cx="45719" cy="9105251"/>
          </a:xfrm>
          <a:prstGeom prst="rect">
            <a:avLst/>
          </a:prstGeom>
          <a:solidFill>
            <a:srgbClr val="02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969E34F-5401-497C-B0E0-25CA2BBAE9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7779" y="161990"/>
            <a:ext cx="9766273" cy="929956"/>
          </a:xfrm>
          <a:noFill/>
        </p:spPr>
        <p:txBody>
          <a:bodyPr>
            <a:noAutofit/>
          </a:bodyPr>
          <a:lstStyle/>
          <a:p>
            <a:r>
              <a:rPr lang="fr-FR" sz="4400" b="1" spc="-98" dirty="0">
                <a:solidFill>
                  <a:srgbClr val="C68F11"/>
                </a:solidFill>
                <a:latin typeface="Arial"/>
                <a:cs typeface="Arial"/>
              </a:rPr>
              <a:t>Filière paille : données à disposition</a:t>
            </a:r>
            <a:endParaRPr lang="en-GB" sz="4400" dirty="0">
              <a:solidFill>
                <a:srgbClr val="C68F11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6817E4D-B6A5-41FA-9D19-06C219BB5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792126-8293-45E0-8387-B41651FDD8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8" name="Picture 4" descr="Terriflux">
            <a:extLst>
              <a:ext uri="{FF2B5EF4-FFF2-40B4-BE49-F238E27FC236}">
                <a16:creationId xmlns:a16="http://schemas.microsoft.com/office/drawing/2014/main" id="{8C997B2A-0D13-40FD-A4BB-BD42D773EA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0397" y="6299494"/>
            <a:ext cx="1842411" cy="478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e 4">
            <a:extLst>
              <a:ext uri="{FF2B5EF4-FFF2-40B4-BE49-F238E27FC236}">
                <a16:creationId xmlns:a16="http://schemas.microsoft.com/office/drawing/2014/main" id="{26EF096C-4D0E-4944-940C-B97F3D72063E}"/>
              </a:ext>
            </a:extLst>
          </p:cNvPr>
          <p:cNvGrpSpPr/>
          <p:nvPr/>
        </p:nvGrpSpPr>
        <p:grpSpPr>
          <a:xfrm>
            <a:off x="0" y="1568765"/>
            <a:ext cx="12192000" cy="4554582"/>
            <a:chOff x="0" y="1568765"/>
            <a:chExt cx="12192000" cy="4554582"/>
          </a:xfrm>
        </p:grpSpPr>
        <p:grpSp>
          <p:nvGrpSpPr>
            <p:cNvPr id="3" name="Groupe 2">
              <a:extLst>
                <a:ext uri="{FF2B5EF4-FFF2-40B4-BE49-F238E27FC236}">
                  <a16:creationId xmlns:a16="http://schemas.microsoft.com/office/drawing/2014/main" id="{7AA029DF-5F01-4B99-9A70-DF4EB6E7388E}"/>
                </a:ext>
              </a:extLst>
            </p:cNvPr>
            <p:cNvGrpSpPr/>
            <p:nvPr/>
          </p:nvGrpSpPr>
          <p:grpSpPr>
            <a:xfrm>
              <a:off x="0" y="2010152"/>
              <a:ext cx="12192000" cy="4113195"/>
              <a:chOff x="0" y="2010152"/>
              <a:chExt cx="12192000" cy="4113195"/>
            </a:xfrm>
          </p:grpSpPr>
          <p:pic>
            <p:nvPicPr>
              <p:cNvPr id="7" name="Image 6">
                <a:extLst>
                  <a:ext uri="{FF2B5EF4-FFF2-40B4-BE49-F238E27FC236}">
                    <a16:creationId xmlns:a16="http://schemas.microsoft.com/office/drawing/2014/main" id="{137FEA50-A114-49C3-8388-C53BEB8A0D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2010152"/>
                <a:ext cx="12192000" cy="4113195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056B8991-19C9-48F3-A4E6-17C93866AF96}"/>
                  </a:ext>
                </a:extLst>
              </p:cNvPr>
              <p:cNvSpPr/>
              <p:nvPr/>
            </p:nvSpPr>
            <p:spPr>
              <a:xfrm>
                <a:off x="269422" y="2010152"/>
                <a:ext cx="1796713" cy="314869"/>
              </a:xfrm>
              <a:prstGeom prst="rect">
                <a:avLst/>
              </a:prstGeom>
              <a:solidFill>
                <a:srgbClr val="F2F2F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2950C59A-A6B1-4FBB-BEF7-953AD7A84FF8}"/>
                  </a:ext>
                </a:extLst>
              </p:cNvPr>
              <p:cNvSpPr txBox="1"/>
              <p:nvPr/>
            </p:nvSpPr>
            <p:spPr>
              <a:xfrm>
                <a:off x="449581" y="4872565"/>
                <a:ext cx="2586356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546A">
                        <a:lumMod val="75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Données collectées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546A">
                        <a:lumMod val="75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Données calculées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5CDF6C34-9173-4F2C-A1A5-ABC5798D19D5}"/>
                  </a:ext>
                </a:extLst>
              </p:cNvPr>
              <p:cNvSpPr/>
              <p:nvPr/>
            </p:nvSpPr>
            <p:spPr>
              <a:xfrm>
                <a:off x="216477" y="5016230"/>
                <a:ext cx="233104" cy="210278"/>
              </a:xfrm>
              <a:prstGeom prst="rect">
                <a:avLst/>
              </a:prstGeom>
              <a:solidFill>
                <a:srgbClr val="00FD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4056B75-DC67-47A5-B483-6EF02DB10E11}"/>
                  </a:ext>
                </a:extLst>
              </p:cNvPr>
              <p:cNvSpPr/>
              <p:nvPr/>
            </p:nvSpPr>
            <p:spPr>
              <a:xfrm>
                <a:off x="216477" y="5293738"/>
                <a:ext cx="233104" cy="210278"/>
              </a:xfrm>
              <a:prstGeom prst="rect">
                <a:avLst/>
              </a:prstGeom>
              <a:solidFill>
                <a:srgbClr val="002DF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54E00914-F069-43B2-AF05-071DE1B8E4B6}"/>
                  </a:ext>
                </a:extLst>
              </p:cNvPr>
              <p:cNvSpPr txBox="1"/>
              <p:nvPr/>
            </p:nvSpPr>
            <p:spPr>
              <a:xfrm>
                <a:off x="4907532" y="2229644"/>
                <a:ext cx="228676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7D31">
                        <a:lumMod val="75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800 000 Bovins</a:t>
                </a:r>
              </a:p>
            </p:txBody>
          </p:sp>
          <p:sp>
            <p:nvSpPr>
              <p:cNvPr id="19" name="ZoneTexte 18">
                <a:extLst>
                  <a:ext uri="{FF2B5EF4-FFF2-40B4-BE49-F238E27FC236}">
                    <a16:creationId xmlns:a16="http://schemas.microsoft.com/office/drawing/2014/main" id="{0C7CA970-34D2-420F-B44C-B8E38770761B}"/>
                  </a:ext>
                </a:extLst>
              </p:cNvPr>
              <p:cNvSpPr txBox="1"/>
              <p:nvPr/>
            </p:nvSpPr>
            <p:spPr>
              <a:xfrm>
                <a:off x="3452683" y="2912800"/>
                <a:ext cx="87422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7D31">
                        <a:lumMod val="75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50 %</a:t>
                </a:r>
              </a:p>
            </p:txBody>
          </p:sp>
          <p:sp>
            <p:nvSpPr>
              <p:cNvPr id="20" name="ZoneTexte 19">
                <a:extLst>
                  <a:ext uri="{FF2B5EF4-FFF2-40B4-BE49-F238E27FC236}">
                    <a16:creationId xmlns:a16="http://schemas.microsoft.com/office/drawing/2014/main" id="{5B54042A-A25A-457D-ABEE-67BD5DB134D6}"/>
                  </a:ext>
                </a:extLst>
              </p:cNvPr>
              <p:cNvSpPr txBox="1"/>
              <p:nvPr/>
            </p:nvSpPr>
            <p:spPr>
              <a:xfrm>
                <a:off x="3129935" y="4191102"/>
                <a:ext cx="92739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7D31">
                        <a:lumMod val="75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50 %</a:t>
                </a:r>
              </a:p>
            </p:txBody>
          </p:sp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515AC330-2E8C-4A0E-BB25-725040094E36}"/>
                  </a:ext>
                </a:extLst>
              </p:cNvPr>
              <p:cNvSpPr txBox="1"/>
              <p:nvPr/>
            </p:nvSpPr>
            <p:spPr>
              <a:xfrm>
                <a:off x="4189308" y="4687899"/>
                <a:ext cx="92739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7D31">
                        <a:lumMod val="75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50 %</a:t>
                </a:r>
              </a:p>
            </p:txBody>
          </p:sp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B0A623F3-6C78-4B32-801C-B43DFFAE500C}"/>
                  </a:ext>
                </a:extLst>
              </p:cNvPr>
              <p:cNvSpPr txBox="1"/>
              <p:nvPr/>
            </p:nvSpPr>
            <p:spPr>
              <a:xfrm>
                <a:off x="4658411" y="3766820"/>
                <a:ext cx="92739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7D31">
                        <a:lumMod val="75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50 %</a:t>
                </a:r>
              </a:p>
            </p:txBody>
          </p:sp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AFB8B671-8339-40B6-8E37-D007AB1B0C8F}"/>
                  </a:ext>
                </a:extLst>
              </p:cNvPr>
              <p:cNvSpPr txBox="1"/>
              <p:nvPr/>
            </p:nvSpPr>
            <p:spPr>
              <a:xfrm>
                <a:off x="6630941" y="5120418"/>
                <a:ext cx="655351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3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7D31">
                        <a:lumMod val="75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?</a:t>
                </a:r>
              </a:p>
            </p:txBody>
          </p:sp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1101F7FC-4E41-4D3E-BDCE-1206BD59784C}"/>
                  </a:ext>
                </a:extLst>
              </p:cNvPr>
              <p:cNvSpPr txBox="1"/>
              <p:nvPr/>
            </p:nvSpPr>
            <p:spPr>
              <a:xfrm>
                <a:off x="10648624" y="2869919"/>
                <a:ext cx="1489435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9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ED7D31">
                        <a:lumMod val="75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0,14 t paille / t fumier</a:t>
                </a:r>
              </a:p>
            </p:txBody>
          </p:sp>
        </p:grp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DC623AE3-9048-4399-9B66-FB2820BC887D}"/>
                </a:ext>
              </a:extLst>
            </p:cNvPr>
            <p:cNvSpPr txBox="1"/>
            <p:nvPr/>
          </p:nvSpPr>
          <p:spPr>
            <a:xfrm>
              <a:off x="9081241" y="5210047"/>
              <a:ext cx="2768252" cy="830997"/>
            </a:xfrm>
            <a:prstGeom prst="rect">
              <a:avLst/>
            </a:prstGeom>
            <a:noFill/>
            <a:ln w="38100">
              <a:solidFill>
                <a:srgbClr val="007C80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1 maison de 100 m² = 10 t de paille</a:t>
              </a:r>
              <a:endParaRPr kumimoji="0" lang="fr-FR" sz="22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167066B3-F15F-4BFC-A791-139A1389FF41}"/>
                </a:ext>
              </a:extLst>
            </p:cNvPr>
            <p:cNvSpPr txBox="1"/>
            <p:nvPr/>
          </p:nvSpPr>
          <p:spPr>
            <a:xfrm>
              <a:off x="6875356" y="1568765"/>
              <a:ext cx="2514600" cy="1138773"/>
            </a:xfrm>
            <a:prstGeom prst="rect">
              <a:avLst/>
            </a:prstGeom>
            <a:noFill/>
            <a:ln w="38100">
              <a:solidFill>
                <a:srgbClr val="018E9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1" i="0" u="sng" strike="noStrike" kern="120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2 hypothèses: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9 t fumier / bovin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14 t fumier / bovin</a:t>
              </a:r>
            </a:p>
          </p:txBody>
        </p: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6896C8A5-F003-451F-9D13-A73EF45A887F}"/>
                </a:ext>
              </a:extLst>
            </p:cNvPr>
            <p:cNvSpPr txBox="1"/>
            <p:nvPr/>
          </p:nvSpPr>
          <p:spPr>
            <a:xfrm>
              <a:off x="698845" y="1577077"/>
              <a:ext cx="2514600" cy="1138773"/>
            </a:xfrm>
            <a:prstGeom prst="rect">
              <a:avLst/>
            </a:prstGeom>
            <a:noFill/>
            <a:ln w="38100">
              <a:solidFill>
                <a:srgbClr val="018E91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400" b="1" i="0" u="sng" strike="noStrike" kern="120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Grains: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2010 : 4 millions 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200" b="1" i="0" u="none" strike="noStrike" kern="1200" cap="none" spc="0" normalizeH="0" baseline="0" noProof="0" dirty="0">
                  <a:ln>
                    <a:noFill/>
                  </a:ln>
                  <a:solidFill>
                    <a:srgbClr val="ED7D31">
                      <a:lumMod val="75000"/>
                    </a:srgb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2015 : 2,5 millions 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6411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3A55E7AF-2499-457A-BAA5-2E9D471F85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3711256"/>
            <a:ext cx="12192000" cy="307848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4B42084-E340-473E-B86B-819549C8F16A}"/>
              </a:ext>
            </a:extLst>
          </p:cNvPr>
          <p:cNvSpPr/>
          <p:nvPr/>
        </p:nvSpPr>
        <p:spPr>
          <a:xfrm rot="16200000">
            <a:off x="2667002" y="-2667002"/>
            <a:ext cx="6858000" cy="12192004"/>
          </a:xfrm>
          <a:prstGeom prst="rect">
            <a:avLst/>
          </a:prstGeom>
          <a:solidFill>
            <a:schemeClr val="bg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D1C4C-F17E-4583-AC4F-077EDD63BDB7}"/>
              </a:ext>
            </a:extLst>
          </p:cNvPr>
          <p:cNvSpPr/>
          <p:nvPr/>
        </p:nvSpPr>
        <p:spPr>
          <a:xfrm rot="16200000" flipH="1">
            <a:off x="6073139" y="-3423582"/>
            <a:ext cx="45719" cy="9105251"/>
          </a:xfrm>
          <a:prstGeom prst="rect">
            <a:avLst/>
          </a:prstGeom>
          <a:solidFill>
            <a:srgbClr val="02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969E34F-5401-497C-B0E0-25CA2BBAE9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6343" y="42879"/>
            <a:ext cx="12192005" cy="929956"/>
          </a:xfrm>
          <a:noFill/>
        </p:spPr>
        <p:txBody>
          <a:bodyPr>
            <a:noAutofit/>
          </a:bodyPr>
          <a:lstStyle/>
          <a:p>
            <a:r>
              <a:rPr lang="fr-FR" sz="3400" b="1" spc="-98" dirty="0">
                <a:solidFill>
                  <a:srgbClr val="C68F11"/>
                </a:solidFill>
                <a:latin typeface="Arial"/>
                <a:cs typeface="Arial"/>
              </a:rPr>
              <a:t>Résultat : GDD pour 2010, hypothèse 14 t fumier / bovin</a:t>
            </a:r>
            <a:endParaRPr lang="en-GB" sz="3400" dirty="0">
              <a:solidFill>
                <a:srgbClr val="C68F11"/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6817E4D-B6A5-41FA-9D19-06C219BB5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4792126-8293-45E0-8387-B41651FDD89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8" name="Picture 4" descr="Terriflux">
            <a:extLst>
              <a:ext uri="{FF2B5EF4-FFF2-40B4-BE49-F238E27FC236}">
                <a16:creationId xmlns:a16="http://schemas.microsoft.com/office/drawing/2014/main" id="{8C997B2A-0D13-40FD-A4BB-BD42D773EA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0397" y="6299494"/>
            <a:ext cx="1842411" cy="478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e 4">
            <a:extLst>
              <a:ext uri="{FF2B5EF4-FFF2-40B4-BE49-F238E27FC236}">
                <a16:creationId xmlns:a16="http://schemas.microsoft.com/office/drawing/2014/main" id="{A5505C12-83EF-471F-889C-A848C0143515}"/>
              </a:ext>
            </a:extLst>
          </p:cNvPr>
          <p:cNvGrpSpPr/>
          <p:nvPr/>
        </p:nvGrpSpPr>
        <p:grpSpPr>
          <a:xfrm>
            <a:off x="0" y="1877646"/>
            <a:ext cx="12192000" cy="4599787"/>
            <a:chOff x="0" y="1877646"/>
            <a:chExt cx="12192000" cy="4599787"/>
          </a:xfrm>
        </p:grpSpPr>
        <p:grpSp>
          <p:nvGrpSpPr>
            <p:cNvPr id="39" name="Groupe 38">
              <a:extLst>
                <a:ext uri="{FF2B5EF4-FFF2-40B4-BE49-F238E27FC236}">
                  <a16:creationId xmlns:a16="http://schemas.microsoft.com/office/drawing/2014/main" id="{5576A955-5D42-488E-BAA0-7448D8C6DE87}"/>
                </a:ext>
              </a:extLst>
            </p:cNvPr>
            <p:cNvGrpSpPr/>
            <p:nvPr/>
          </p:nvGrpSpPr>
          <p:grpSpPr>
            <a:xfrm>
              <a:off x="0" y="1877646"/>
              <a:ext cx="12192000" cy="4599787"/>
              <a:chOff x="0" y="1877646"/>
              <a:chExt cx="12192000" cy="4599787"/>
            </a:xfrm>
          </p:grpSpPr>
          <p:grpSp>
            <p:nvGrpSpPr>
              <p:cNvPr id="36" name="Groupe 35">
                <a:extLst>
                  <a:ext uri="{FF2B5EF4-FFF2-40B4-BE49-F238E27FC236}">
                    <a16:creationId xmlns:a16="http://schemas.microsoft.com/office/drawing/2014/main" id="{33416BF1-74B3-4CDF-8D38-98739A2E0811}"/>
                  </a:ext>
                </a:extLst>
              </p:cNvPr>
              <p:cNvGrpSpPr/>
              <p:nvPr/>
            </p:nvGrpSpPr>
            <p:grpSpPr>
              <a:xfrm>
                <a:off x="0" y="1877646"/>
                <a:ext cx="12192000" cy="4599787"/>
                <a:chOff x="0" y="1877646"/>
                <a:chExt cx="12192000" cy="4599787"/>
              </a:xfrm>
            </p:grpSpPr>
            <p:pic>
              <p:nvPicPr>
                <p:cNvPr id="9" name="Image 8">
                  <a:extLst>
                    <a:ext uri="{FF2B5EF4-FFF2-40B4-BE49-F238E27FC236}">
                      <a16:creationId xmlns:a16="http://schemas.microsoft.com/office/drawing/2014/main" id="{8FDC5066-B3AF-483D-B4DA-1B9FD842934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0" y="1877646"/>
                  <a:ext cx="12192000" cy="4287484"/>
                </a:xfrm>
                <a:prstGeom prst="rect">
                  <a:avLst/>
                </a:prstGeom>
              </p:spPr>
            </p:pic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D058F399-B1C5-4EEB-A733-7E956BDC6FB6}"/>
                    </a:ext>
                  </a:extLst>
                </p:cNvPr>
                <p:cNvSpPr/>
                <p:nvPr/>
              </p:nvSpPr>
              <p:spPr>
                <a:xfrm>
                  <a:off x="55145" y="1877647"/>
                  <a:ext cx="1112363" cy="820394"/>
                </a:xfrm>
                <a:prstGeom prst="rect">
                  <a:avLst/>
                </a:prstGeom>
                <a:solidFill>
                  <a:srgbClr val="F2F2F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" name="ZoneTexte 27">
                  <a:extLst>
                    <a:ext uri="{FF2B5EF4-FFF2-40B4-BE49-F238E27FC236}">
                      <a16:creationId xmlns:a16="http://schemas.microsoft.com/office/drawing/2014/main" id="{898FCA4D-7DE2-4B4D-B44A-D6A29E112BD3}"/>
                    </a:ext>
                  </a:extLst>
                </p:cNvPr>
                <p:cNvSpPr txBox="1"/>
                <p:nvPr/>
              </p:nvSpPr>
              <p:spPr>
                <a:xfrm>
                  <a:off x="611327" y="4446108"/>
                  <a:ext cx="2586356" cy="20313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fr-F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44546A">
                          <a:lumMod val="75000"/>
                        </a:srgbClr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Biomasse totale</a:t>
                  </a: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fr-F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44546A">
                          <a:lumMod val="75000"/>
                        </a:srgbClr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Produits</a:t>
                  </a: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fr-F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44546A">
                          <a:lumMod val="75000"/>
                        </a:srgbClr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Co-produits</a:t>
                  </a: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fr-F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44546A">
                          <a:lumMod val="75000"/>
                        </a:srgbClr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Usages nouveaux</a:t>
                  </a: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fr-F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44546A">
                          <a:lumMod val="75000"/>
                        </a:srgbClr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Usages traditionnels</a:t>
                  </a: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fr-F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44546A">
                          <a:lumMod val="75000"/>
                        </a:srgbClr>
                      </a:solidFill>
                      <a:effectLst/>
                      <a:uLnTx/>
                      <a:uFillTx/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rPr>
                    <a:t>Durabilité</a:t>
                  </a:r>
                </a:p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546A">
                        <a:lumMod val="75000"/>
                      </a:srgbClr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1DE15058-3C74-4895-9041-5872ACBF5C59}"/>
                    </a:ext>
                  </a:extLst>
                </p:cNvPr>
                <p:cNvSpPr/>
                <p:nvPr/>
              </p:nvSpPr>
              <p:spPr>
                <a:xfrm>
                  <a:off x="383717" y="4531589"/>
                  <a:ext cx="229782" cy="219903"/>
                </a:xfrm>
                <a:prstGeom prst="rect">
                  <a:avLst/>
                </a:prstGeom>
                <a:solidFill>
                  <a:srgbClr val="CB901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3A8AC076-9E7B-4273-90B9-B6CF3E654BB3}"/>
                    </a:ext>
                  </a:extLst>
                </p:cNvPr>
                <p:cNvSpPr/>
                <p:nvPr/>
              </p:nvSpPr>
              <p:spPr>
                <a:xfrm>
                  <a:off x="383717" y="4818439"/>
                  <a:ext cx="229782" cy="219903"/>
                </a:xfrm>
                <a:prstGeom prst="rect">
                  <a:avLst/>
                </a:prstGeom>
                <a:solidFill>
                  <a:srgbClr val="DCBB7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6B33CF26-3F58-4961-B66B-B62A36E15052}"/>
                    </a:ext>
                  </a:extLst>
                </p:cNvPr>
                <p:cNvSpPr/>
                <p:nvPr/>
              </p:nvSpPr>
              <p:spPr>
                <a:xfrm>
                  <a:off x="383717" y="5089495"/>
                  <a:ext cx="229782" cy="219903"/>
                </a:xfrm>
                <a:prstGeom prst="rect">
                  <a:avLst/>
                </a:prstGeom>
                <a:solidFill>
                  <a:srgbClr val="F3B53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3E8D7080-3F21-4B09-A534-BF371F26034E}"/>
                    </a:ext>
                  </a:extLst>
                </p:cNvPr>
                <p:cNvSpPr/>
                <p:nvPr/>
              </p:nvSpPr>
              <p:spPr>
                <a:xfrm>
                  <a:off x="383717" y="5355399"/>
                  <a:ext cx="229782" cy="219903"/>
                </a:xfrm>
                <a:prstGeom prst="rect">
                  <a:avLst/>
                </a:prstGeom>
                <a:solidFill>
                  <a:srgbClr val="007C8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DBD2D8CC-7506-4BE5-86AB-8ADC1C1D32C0}"/>
                    </a:ext>
                  </a:extLst>
                </p:cNvPr>
                <p:cNvSpPr/>
                <p:nvPr/>
              </p:nvSpPr>
              <p:spPr>
                <a:xfrm>
                  <a:off x="381545" y="5632963"/>
                  <a:ext cx="229782" cy="219903"/>
                </a:xfrm>
                <a:prstGeom prst="rect">
                  <a:avLst/>
                </a:prstGeom>
                <a:solidFill>
                  <a:srgbClr val="9C792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1ACAD654-DC8D-4710-B2AA-3EE5FAA4CCFB}"/>
                    </a:ext>
                  </a:extLst>
                </p:cNvPr>
                <p:cNvSpPr/>
                <p:nvPr/>
              </p:nvSpPr>
              <p:spPr>
                <a:xfrm>
                  <a:off x="381545" y="5907076"/>
                  <a:ext cx="229782" cy="219903"/>
                </a:xfrm>
                <a:prstGeom prst="rect">
                  <a:avLst/>
                </a:prstGeom>
                <a:solidFill>
                  <a:srgbClr val="B0CC3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7D0DE155-EB9A-4B4C-AB2B-2EDA0A96F7BA}"/>
                  </a:ext>
                </a:extLst>
              </p:cNvPr>
              <p:cNvSpPr txBox="1"/>
              <p:nvPr/>
            </p:nvSpPr>
            <p:spPr>
              <a:xfrm>
                <a:off x="9127964" y="5362560"/>
                <a:ext cx="290408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C8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432 000 t disponibles = 43 200 maisons</a:t>
                </a:r>
                <a:endPara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7C8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8ED5BCB-7A1F-4C9E-B4E8-2434E2DA6924}"/>
                </a:ext>
              </a:extLst>
            </p:cNvPr>
            <p:cNvSpPr/>
            <p:nvPr/>
          </p:nvSpPr>
          <p:spPr>
            <a:xfrm>
              <a:off x="8498204" y="5252085"/>
              <a:ext cx="321945" cy="90734"/>
            </a:xfrm>
            <a:prstGeom prst="rect">
              <a:avLst/>
            </a:prstGeom>
            <a:solidFill>
              <a:srgbClr val="018E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17A58E3-0717-4EEE-9DB4-A9E43660D883}"/>
                </a:ext>
              </a:extLst>
            </p:cNvPr>
            <p:cNvSpPr/>
            <p:nvPr/>
          </p:nvSpPr>
          <p:spPr>
            <a:xfrm rot="21392917">
              <a:off x="8337435" y="5255883"/>
              <a:ext cx="171760" cy="90734"/>
            </a:xfrm>
            <a:prstGeom prst="rect">
              <a:avLst/>
            </a:prstGeom>
            <a:solidFill>
              <a:srgbClr val="018E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37556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ustom 73">
      <a:dk1>
        <a:srgbClr val="000000"/>
      </a:dk1>
      <a:lt1>
        <a:sysClr val="window" lastClr="FFFFFF"/>
      </a:lt1>
      <a:dk2>
        <a:srgbClr val="585858"/>
      </a:dk2>
      <a:lt2>
        <a:srgbClr val="E3E3E3"/>
      </a:lt2>
      <a:accent1>
        <a:srgbClr val="E20613"/>
      </a:accent1>
      <a:accent2>
        <a:srgbClr val="A9C038"/>
      </a:accent2>
      <a:accent3>
        <a:srgbClr val="11AEC7"/>
      </a:accent3>
      <a:accent4>
        <a:srgbClr val="F59F26"/>
      </a:accent4>
      <a:accent5>
        <a:srgbClr val="0062A9"/>
      </a:accent5>
      <a:accent6>
        <a:srgbClr val="EB6047"/>
      </a:accent6>
      <a:hlink>
        <a:srgbClr val="8ED9F6"/>
      </a:hlink>
      <a:folHlink>
        <a:srgbClr val="C00000"/>
      </a:folHlink>
    </a:clrScheme>
    <a:fontScheme name="Modern 01">
      <a:majorFont>
        <a:latin typeface="Century Gothic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0740364_TF78455520" id="{1B6B5A3F-3791-4D91-8BCC-053B27B038BF}" vid="{26B24478-322D-4DF5-BC15-C9CB3253BD42}"/>
    </a:ext>
  </a:extLst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Analyse de projet, tiré de 24Slides</Template>
  <TotalTime>0</TotalTime>
  <Words>918</Words>
  <Application>Microsoft Office PowerPoint</Application>
  <PresentationFormat>Grand écran</PresentationFormat>
  <Paragraphs>237</Paragraphs>
  <Slides>17</Slides>
  <Notes>16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Century Gothic</vt:lpstr>
      <vt:lpstr>Segoe UI Light</vt:lpstr>
      <vt:lpstr>Times New Roman</vt:lpstr>
      <vt:lpstr>Thème Office</vt:lpstr>
      <vt:lpstr>1_Thème Office</vt:lpstr>
      <vt:lpstr>3ème rencontre OpenSankey  Présentateurs :  Julien A. Fabrice C.  Vincent C. Emmanuel K.</vt:lpstr>
      <vt:lpstr>Présentation PowerPoint</vt:lpstr>
      <vt:lpstr>Présentation PowerPoint</vt:lpstr>
      <vt:lpstr>Analyse du projet : diapositive 3</vt:lpstr>
      <vt:lpstr>Présentation PowerPoint</vt:lpstr>
      <vt:lpstr>Présentation PowerPoint</vt:lpstr>
      <vt:lpstr>Présentation PowerPoint</vt:lpstr>
      <vt:lpstr>Filière paille : données à disposition</vt:lpstr>
      <vt:lpstr>Résultat : GDD pour 2010, hypothèse 14 t fumier / bovin</vt:lpstr>
      <vt:lpstr>Attentes et cahier des charges Collectivité du Royaume de la Terre du Milieu</vt:lpstr>
      <vt:lpstr>Analyse du projet : diapositive 2</vt:lpstr>
      <vt:lpstr>Analyse du projet : diapositive 3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Situation et cahier des charges Collectivité du Royaume de la Terre du Milieu</dc:title>
  <dc:creator>Emmanuel Krieger</dc:creator>
  <cp:lastModifiedBy>Julien Alapetite</cp:lastModifiedBy>
  <cp:revision>30</cp:revision>
  <dcterms:created xsi:type="dcterms:W3CDTF">2022-05-18T06:04:02Z</dcterms:created>
  <dcterms:modified xsi:type="dcterms:W3CDTF">2022-05-24T11:19:47Z</dcterms:modified>
</cp:coreProperties>
</file>